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1283" r:id="rId2"/>
    <p:sldId id="571" r:id="rId3"/>
    <p:sldId id="273" r:id="rId4"/>
    <p:sldId id="281" r:id="rId5"/>
    <p:sldId id="1179" r:id="rId6"/>
    <p:sldId id="1130" r:id="rId7"/>
    <p:sldId id="1178" r:id="rId8"/>
    <p:sldId id="1310" r:id="rId9"/>
    <p:sldId id="1119" r:id="rId10"/>
    <p:sldId id="1127" r:id="rId11"/>
    <p:sldId id="1099" r:id="rId12"/>
    <p:sldId id="386" r:id="rId13"/>
    <p:sldId id="1212" r:id="rId14"/>
    <p:sldId id="1312" r:id="rId15"/>
    <p:sldId id="1311" r:id="rId16"/>
    <p:sldId id="343" r:id="rId17"/>
    <p:sldId id="1011" r:id="rId18"/>
    <p:sldId id="1292" r:id="rId19"/>
    <p:sldId id="1126" r:id="rId20"/>
    <p:sldId id="1128" r:id="rId21"/>
    <p:sldId id="1129" r:id="rId22"/>
    <p:sldId id="1289" r:id="rId23"/>
    <p:sldId id="1291" r:id="rId24"/>
    <p:sldId id="1220" r:id="rId25"/>
    <p:sldId id="1287" r:id="rId26"/>
    <p:sldId id="1181" r:id="rId27"/>
    <p:sldId id="1182" r:id="rId28"/>
    <p:sldId id="1219" r:id="rId29"/>
    <p:sldId id="1288" r:id="rId30"/>
    <p:sldId id="491" r:id="rId31"/>
    <p:sldId id="1293" r:id="rId32"/>
    <p:sldId id="1115" r:id="rId33"/>
    <p:sldId id="1133" r:id="rId34"/>
    <p:sldId id="1131" r:id="rId35"/>
    <p:sldId id="1134" r:id="rId36"/>
    <p:sldId id="1296" r:id="rId37"/>
    <p:sldId id="1298" r:id="rId38"/>
    <p:sldId id="1299" r:id="rId39"/>
    <p:sldId id="1297" r:id="rId40"/>
    <p:sldId id="1295" r:id="rId41"/>
    <p:sldId id="361" r:id="rId42"/>
    <p:sldId id="1152" r:id="rId43"/>
    <p:sldId id="1153" r:id="rId44"/>
    <p:sldId id="1150" r:id="rId45"/>
    <p:sldId id="1300" r:id="rId46"/>
    <p:sldId id="1301" r:id="rId47"/>
    <p:sldId id="1184" r:id="rId48"/>
    <p:sldId id="1185" r:id="rId49"/>
    <p:sldId id="1302" r:id="rId50"/>
    <p:sldId id="1140" r:id="rId51"/>
    <p:sldId id="1148" r:id="rId52"/>
    <p:sldId id="1147" r:id="rId53"/>
    <p:sldId id="1149" r:id="rId54"/>
    <p:sldId id="1154" r:id="rId55"/>
    <p:sldId id="1303" r:id="rId56"/>
    <p:sldId id="1135" r:id="rId57"/>
    <p:sldId id="522" r:id="rId58"/>
    <p:sldId id="1304" r:id="rId59"/>
    <p:sldId id="1156" r:id="rId60"/>
    <p:sldId id="532" r:id="rId61"/>
    <p:sldId id="1305" r:id="rId62"/>
    <p:sldId id="1306" r:id="rId63"/>
    <p:sldId id="1308" r:id="rId64"/>
    <p:sldId id="1309" r:id="rId65"/>
    <p:sldId id="524" r:id="rId66"/>
    <p:sldId id="1307" r:id="rId67"/>
    <p:sldId id="528" r:id="rId68"/>
    <p:sldId id="1155" r:id="rId69"/>
    <p:sldId id="1294" r:id="rId7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4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4944"/>
  </p:normalViewPr>
  <p:slideViewPr>
    <p:cSldViewPr snapToGrid="0" snapToObjects="1">
      <p:cViewPr>
        <p:scale>
          <a:sx n="65" d="100"/>
          <a:sy n="65" d="100"/>
        </p:scale>
        <p:origin x="104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9:28:15.2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446 343 24575,'71'-14'0,"10"-13"0,9-10 0,-5-5 0,-18 12 0,-22 13 0,-20 10 0,-17 7 0,-63-7 0,8-9 0,-3 4 0,-2-2 0,-26-18 0,1 5 0,5 5 0,3 7 0,3 4 0,3 4 0,1 3 0,7 2 0,6 2 0,6 0 0,8 0 0,7 0 0,12 0 0,58 0 0,-13 0 0,49 0 0,-38 0 0,-4 0 0,-16 0 0,-11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9:28:15.2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446 343 24575,'71'-14'0,"10"-13"0,9-10 0,-5-5 0,-18 12 0,-22 13 0,-20 10 0,-17 7 0,-63-7 0,8-9 0,-3 4 0,-2-2 0,-26-18 0,1 5 0,5 5 0,3 7 0,3 4 0,3 4 0,1 3 0,7 2 0,6 2 0,6 0 0,8 0 0,7 0 0,12 0 0,58 0 0,-13 0 0,49 0 0,-38 0 0,-4 0 0,-16 0 0,-11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0:35:50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1 311 24575,'65'0'0,"-17"0"0,6 0 0,17 0 0,5 0 0,14 0 0,2 0 0,0 0 0,0 0 0,-5 0 0,-1 0 0,-6 0 0,-2 0 0,-8 0 0,-2 0 0,-5 0 0,-1 0 0,-6 0 0,-1 0 0,42 0 0,-12 0 0,-10 0 0,-8 0 0,-9 0 0,-3 0 0,-4 0 0,0 0 0,0 0 0,0 0 0,1 0 0,2 0 0,1 0 0,-4 0 0,1 0 0,-1 0 0,5 0 0,7 0 0,5 0 0,7 0 0,10 0 0,11 0 0,-45 0 0,1 0 0,4 0 0,0 0 0,2 0 0,0 0 0,1 0 0,0 0 0,0 0 0,0 0 0,-1 0 0,-1 0 0,-2 0 0,0 0 0,-3 0 0,0 0 0,46 0 0,-9 0 0,-6 0 0,-10 0 0,-6 0 0,-2 0 0,-4 0 0,-1 0 0,-6 0 0,-7 0 0,-5 0 0,-2 0 0,-2 0 0,-1 0 0,2 0 0,-2 0 0,2 0 0,2 0 0,2 0 0,4 0 0,6 0 0,7-1 0,8-2 0,8-1 0,6-3 0,5 0 0,0 0 0,5-2 0,1 1 0,3-1 0,-46 5 0,0 1 0,4-1 0,1 1 0,7-2 0,2-1 0,7 1 0,3-2 0,11-2 0,3-3 0,6 0 0,1-1 0,-28 4 0,0 0 0,0 0 0,31-6 0,0 0 0,-5 2 0,0 2 0,-2 1 0,-1 2 0,-5-1 0,-1 2 0,0 3 0,0 1 0,-3-1 0,0 0 0,-5 0 0,-1 0 0,-5 2 0,-1 0 0,-7-1 0,-3-1 0,-7 2 0,-2 0 0,38-2 0,-11 1 0,-11 3 0,-11 0 0,-7-3 0,-11 0 0,-3 0 0,2 0 0,5 3 0,15 0 0,23 0 0,-22 0 0,4 0 0,16 0 0,5 0 0,-15 0 0,4 0 0,0 0-284,8 0 1,0 0-1,2 0 284,3 0 0,1 0 0,1 0 0,3 0 0,1 0 0,-1 0 0,-4 0 0,-1 0 0,0 0 0,1 0 0,0 0 0,1 0 0,2 0 0,1 0 0,-1 0 0,2 0 0,0 0 0,-1 0 0,-1 0 0,0 0 0,-1 0 0,-1 0 0,-1 0 0,-1 0 0,-8 0 0,0 0 0,-3 0-36,-4-1 0,-2 1 0,-1 1 36,28-1 0,-4 0 0,-12 2 0,-4 0 0,-7 2 0,-3 0 0,-5 1 0,-1 1 0,-4 0 0,-2 0 846,46 4-846,-7-3 113,-12-3-113,-12 0 0,-11-1 0,-7 2 0,-5 1 0,0 1 0,1 2 0,4 1 0,1 3 0,-5-1 0,-9-3 0,-7-3 0,-8-3 0,-4-3 0,-3 0 0,-4 0 0,0 0 0,-1 0 0,1 0 0,-2 3 0,0-1 0,1 2 0,0-3 0,1-1 0,1 0 0,-3 0 0,3 0 0,-2 5 0,-2-2 0,1 7 0,-3-4 0,1 1 0,-2 1 0,0 1 0,-3 0 0,-1 2 0,0 0 0,0 4 0,0 5 0,0 0 0,0-2 0,0-4 0,-2-5 0,-3-2 0,-10-1 0,-13-3 0,-8-1 0,-5-2 0,5 0 0,12 0 0,11 0 0,45 5 0,-10 1 0,43 8 0,-21 2 0,9 5 0,4-1 0,-2 2 0,-1-1 0,1-1 0,-8-5 0,-3-3 0,-9-6 0,-6-3 0,-6-1 0,-7-2 0,-5 0 0,-4 0 0,1 5 0,2-4 0,-1 3 0,4-4 0,-5 0 0,6-8 0,3-20 0,5-19 0,3-16 0,1-2 0,-4 9 0,-6 11 0,-6 10 0,-5 9 0,-3 8 0,-4 7 0,-2 5 0,-13 5 0,-4-2 0,-17-3 0,-8-4 0,-10-2 0,-4 0 0,1 3 0,-3 2 0,-6 4 0,-14 2 0,-8 1 0,-1 0 0,4 0 0,3 0 0,-4 0 0,-11 4 0,40-1 0,-1 2 0,-4 2 0,0 2 0,1 2 0,1 1 0,6 0 0,3 2 0,-32 14 0,13-2 0,12-2 0,7-3 0,8-3 0,10-5 0,9 0 0,8-6 0,5 1 0,-2 0 0,-3-2 0,-6 2 0,-2-2 0,2 0 0,2-1 0,6-2 0,5-1 0,2-2 0,-5 0 0,-1 0 0,-10 0 0,-3 0 0,-8 0 0,-6 0 0,-10 0 0,-9 0 0,-7 0 0,-3 0 0,5 0 0,3 0 0,8 0 0,5 0 0,5 0 0,6 0 0,2 0 0,4 0 0,1 0 0,-4 0 0,-1 0 0,-5 0 0,-1 0 0,2 0 0,-3 0 0,3 0 0,-3 0 0,-3 0 0,-1 0 0,-2 0 0,0 0 0,-1 0 0,-2 0 0,-2 0 0,-3 0 0,-6 0 0,-3 0 0,-8 0 0,1 0 0,5 0 0,5 0 0,9 0 0,4 0 0,-1 0 0,1 0 0,-4 0 0,0 0 0,-3 0 0,-2 0 0,-2 0 0,-6 0 0,-3 0 0,-4-3 0,0 0 0,-1-1 0,2 1 0,6 0 0,2 0 0,3-1 0,3 2 0,2 2 0,1 0 0,0-2 0,-6-1 0,-4-2 0,1-1 0,-1 0 0,4 0 0,0 2 0,0 0 0,-1 1 0,-2 3 0,-4 0 0,-1 0 0,-1 0 0,2-3 0,3 0 0,0-1 0,0 1 0,-4 0 0,-1-1 0,-1 0 0,-2 1 0,-1 3 0,-6 0 0,-12 0 0,38 1 0,-3-2 0,-15 0 0,-4-1 0,-14-4 0,-4-1-276,23 2 1,-3-2 0,0 0 275,-5-2 0,-2 0 0,1-1 0,1 1 0,2-1 0,-1 1 0,3 1 0,-1 0 0,2 0 0,4-1 0,1 1 0,1-1-14,-26-1 0,2-1 14,5 1 0,3 0 0,12 1 0,4 1 0,10 2 0,5 1 0,-31-2 0,27 4 825,23 3-825,15 0 29,11 0-29,39 0 0,-10 0 0,29 7 0,-22 3 0,0 5 0,4 7 0,6 4 0,7 5 0,2 3 0,0-2 0,0 2 0,1-3 0,2-2 0,2-5 0,3-7 0,2-7 0,3-4 0,4-2 0,1 0 0,4-1 0,0-3 0,1 0 0,0 0 0,-1 0 0,-1 0 0,-5 0 0,-4 0 0,1 3 0,1 1 0,4-1 0,4 3 0,0-3 0,-1 3 0,-4 0 0,-3-2 0,-5 2 0,-2-3 0,3 1 0,4-1 0,2 0 0,2 1 0,1 2 0,1-1 0,0-2 0,-1 0 0,-3-1 0,-4 2 0,-5-1 0,-7 0 0,-5-3 0,-3 0 0,0 0 0,2 0 0,2 0 0,0 1 0,-1 2 0,0 0 0,4 2 0,5 0 0,8-2 0,8 0 0,9-1 0,7-2 0,3 0 0,0 0 0,-1 0 0,-4 0 0,0 0 0,-1 0 0,-2 0 0,-1 0 0,-3 0 0,-5 0 0,0 0 0,-2 0 0,1 0 0,0 0 0,-4 0 0,-2 0 0,-5-3 0,-4-3 0,-3-4 0,-2 1 0,-5 0 0,-4 3 0,-1 3 0,-3 1 0,4 2 0,5 0 0,7 0 0,7 0 0,3 0 0,-1 0 0,-4 0 0,-5 0 0,0 0 0,2 0 0,8 0 0,3 0 0,3 0 0,-7 0 0,-7 3 0,-3 0 0,-5 1 0,1 2 0,1-3 0,2 0 0,1-2 0,3-1 0,3 0 0,4 0 0,9 0 0,7 0 0,5 0 0,7 0 0,3 0 0,-4 0 0,-2 0 0,-5 0 0,2 0 0,3-1 0,0-2 0,0-1 0,-1 1 0,-2 1 0,-1 2 0,-3 0 0,0 0 0,1 0 0,-2 0 0,0 0 0,0 0 0,4 0 0,4 0 0,7 0 0,3 0 0,-1 0 0,-5 0 0,-5 0 0,-7 0 0,-2 0 0,-2 0 0,-6 0 0,-7 0 0,-13 0 0,-12 0 0,-11 0 0,-7 0 0,-7 0 0,-1 0 0,5 0 0,-1 0 0,4 3 0,-4 0 0,1 0 0,0-1 0,2-2 0,-1 0 0,-2 0 0,-3-2 0,-3-37 0,-3 28 0,-1-28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4T09:28:15.2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446 343 24575,'71'-14'0,"10"-13"0,9-10 0,-5-5 0,-18 12 0,-22 13 0,-20 10 0,-17 7 0,-63-7 0,8-9 0,-3 4 0,-2-2 0,-26-18 0,1 5 0,5 5 0,3 7 0,3 4 0,3 4 0,1 3 0,7 2 0,6 2 0,6 0 0,8 0 0,7 0 0,12 0 0,58 0 0,-13 0 0,49 0 0,-38 0 0,-4 0 0,-16 0 0,-11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2:36:22.2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16383,'85'0'0,"0"0"0,-40 0 0,16 0 0,-16 0 0,15 0 0,-14 0 0,5 0 0,-8 0 0,-7 0 0,-2 0 0,-8 0 0,1 0 0,4 0 0,-10 0 0,9 0 0,-4 0 0,1 0 0,10 0 0,-9 0 0,4 0 0,-6 0 0,0 6 0,0-5 0,0 5 0,6-6 0,-4 0 0,3 0 0,1 0 0,-11 0 0,9 0 0,-5 0 0,3 0 0,4 0 0,-6 0 0,6 0 0,-5 0 0,-1 0 0,10 0 0,-20 0 0,21 0 0,-6 0 0,-1 0 0,1 0 0,-6 0 0,3 0 0,0 0 0,6 0 0,-8 0 0,0 0 0,1 0 0,-1 0 0,0 0 0,1 0 0,-1 0 0,0 0 0,1 0 0,4 0 0,-3 0 0,4 0 0,-6 0 0,6 0 0,-5 0 0,5 0 0,-6 0 0,1 0 0,-1 0 0,0 0 0,1 0 0,-1 0 0,0 0 0,1 0 0,-1 0 0,0 0 0,0 0 0,1 0 0,-1 0 0,0 0 0,8 0 0,-6 0 0,6 0 0,-8 0 0,6 0 0,-5 0 0,-2 0 0,12 0 0,-21 0 0,21 0 0,-12 0 0,-4 0 0,14 0 0,-13 0 0,9 0 0,-5 0 0,1 0 0,-1 0 0,0 0 0,1 0 0,-1 0 0,0 0 0,1 0 0,-1 0 0,0 0 0,0 0 0,1 0 0,4 0 0,-3 0 0,3 0 0,-4 0 0,-1 0 0,5 0 0,-3 0 0,4 0 0,-1 0 0,-9 0 0,8 0 0,-5 0 0,1 0 0,5 0 0,-7 0 0,2 0 0,5 0 0,-10 0 0,14 0 0,-15 0 0,12 0 0,-8 0 0,2 0 0,3 0 0,-3 0 0,4 0 0,-6 0 0,1 0 0,4 0 0,-4 0 0,4 0 0,-5 0 0,0 0 0,5 0 0,-4 0 0,4 0 0,-5 0 0,-1 0 0,6 5 0,-4-4 0,3 4 0,-5-5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2:36:22.2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16383,'85'0'0,"0"0"0,-40 0 0,16 0 0,-16 0 0,15 0 0,-14 0 0,5 0 0,-8 0 0,-7 0 0,-2 0 0,-8 0 0,1 0 0,4 0 0,-10 0 0,9 0 0,-4 0 0,1 0 0,10 0 0,-9 0 0,4 0 0,-6 0 0,0 6 0,0-5 0,0 5 0,6-6 0,-4 0 0,3 0 0,1 0 0,-11 0 0,9 0 0,-5 0 0,3 0 0,4 0 0,-6 0 0,6 0 0,-5 0 0,-1 0 0,10 0 0,-20 0 0,21 0 0,-6 0 0,-1 0 0,1 0 0,-6 0 0,3 0 0,0 0 0,6 0 0,-8 0 0,0 0 0,1 0 0,-1 0 0,0 0 0,1 0 0,-1 0 0,0 0 0,1 0 0,4 0 0,-3 0 0,4 0 0,-6 0 0,6 0 0,-5 0 0,5 0 0,-6 0 0,1 0 0,-1 0 0,0 0 0,1 0 0,-1 0 0,0 0 0,1 0 0,-1 0 0,0 0 0,0 0 0,1 0 0,-1 0 0,0 0 0,8 0 0,-6 0 0,6 0 0,-8 0 0,6 0 0,-5 0 0,-2 0 0,12 0 0,-21 0 0,21 0 0,-12 0 0,-4 0 0,14 0 0,-13 0 0,9 0 0,-5 0 0,1 0 0,-1 0 0,0 0 0,1 0 0,-1 0 0,0 0 0,1 0 0,-1 0 0,0 0 0,0 0 0,1 0 0,4 0 0,-3 0 0,3 0 0,-4 0 0,-1 0 0,5 0 0,-3 0 0,4 0 0,-1 0 0,-9 0 0,8 0 0,-5 0 0,1 0 0,5 0 0,-7 0 0,2 0 0,5 0 0,-10 0 0,14 0 0,-15 0 0,12 0 0,-8 0 0,2 0 0,3 0 0,-3 0 0,4 0 0,-6 0 0,1 0 0,4 0 0,-4 0 0,4 0 0,-5 0 0,0 0 0,5 0 0,-4 0 0,4 0 0,-5 0 0,-1 0 0,6 5 0,-4-4 0,3 4 0,-5-5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5:22:50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414 609 24575,'-8'-33'0,"-10"1"0,15-10 0,-9 3 0,12-22 0,0 7 0,0-10 0,0 0 0,0 9 0,7 1 0,0 18 0,7 1 0,-1 15 0,0 6 0,-1 9 0,0 5 0,0 0 0,0 0 0,0 0 0,0 0 0,0 0 0,-1 0 0,-4 5 0,4 2 0,-5 5 0,7 7 0,-1-6 0,1 13 0,0-13 0,0 12 0,-1-11 0,1 5 0,-1-7 0,0 0 0,0 0 0,-5 0 0,3 0 0,-8 0 0,3 0 0,-5 0 0,0-1 0,0 1 0,0 0 0,0 0 0,0 0 0,0 0 0,-12 1 0,3-1 0,-16-5 0,11 4 0,-11-10 0,11 5 0,-11-6 0,11 0 0,-11 0 0,11 0 0,-5 0 0,7 0 0,0 0 0,0 0 0,5-6 0,-4 5 0,4-15 0,-5 8 0,0-4 0,1 2 0,5 3 0,1-4 0,5-1 0,0-7 0,0 5 0,0-5 0,0 7 0,0 0 0,-5 5 0,-7 18 0,-1-7 0,1 17 0,1-20 0,10 10 0,-10-10 0,4 10 0,0-5 0,-4 1 0,10 3 0,-10-9 0,4 10 0,1-4 0,-5 4 0,10 1 0,-9-1 0,8 1 0,-8 0 0,8 0 0,-8 0 0,8 0 0,-9 0 0,5-1 0,-1 2 0,-3-2 0,8 1 0,-3 0 0,-1-6 0,5 5 0,-4-4 0,5 4 0,0 1 0,0 0 0,0 0 0,0 0 0,0 0 0,0 0 0,0 0 0,0 0 0,0 0 0,0 0 0,0 0 0,0 0 0,0 0 0,0 0 0,0 0 0,0 0 0,0 0 0,0 0 0,-6-6 0,5 5 0,-5-4 0,1-1 0,4 5 0,-5-4 0,1 5 0,4 0 0,-4-1 0,-1-4 0,5 3 0,-5-4 0,1 6 0,4 0 0,-9-6 0,8 5 0,-8-10 0,9 15 0,-10-14 0,10 13 0,-9-8 0,3-1 0,-4-6 0,0-7 0,0 1 0,-1 1 0,6 0 0,1-2 0,5-5 0,-5 1 0,3 0 0,-3-1 0,5 0 0,0 0 0,0 1 0,0-1 0,5 6 0,7 1 0,1 5 0,4 0 0,-5 0 0,7 0 0,1 0 0,0 0 0,5 0 0,-4 0 0,5 0 0,1 0 0,0 0 0,0 0 0,-1 0 0,-5 0 0,-3 5 0,1-4 0,-5 10 0,4-10 0,-6 5 0,1-1 0,-1-4 0,-1 5 0,1-6 0,-1 0 0,-5 5 0,-1-34 0,-5 15 0,0-39 0,0 25 0,0-7 0,0 8 0,0 1 0,6-1 0,1 6 0,5 3 0,-5 6 0,3-1 0,-8 1 0,3 1 0,-5-1 0,0 1 0,0 0 0,0-1 0,0 1 0,0-1 0,0 0 0,0 0 0,0 0 0,0 1 0,0 0 0,-16 20 0,7-5 0,-14 19 0,11-11 0,0 0 0,0-6 0,0 0 0,0-6 0,0 0 0,1 0 0,-1 0 0,0 0 0,1 0 0,-1 0 0,1 0 0,-1 5 0,1 1 0,-1 6 0,0-1 0,1 1 0,-1-6 0,0 4 0,0-9 0,0 4 0,0-5 0,0 6 0,0-5 0,0 4 0,0-5 0,-1 5 0,2-3 0,4 8 0,-4-9 0,5 5 0,-6-1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5:22:51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72097-1C7A-E24C-B515-541322DF71A8}" type="datetimeFigureOut">
              <a:t>24.02.25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F3EE2-1E2B-B64C-AEF3-83DB93E60D0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71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E2AB6-C096-AB61-78BC-E7E0E353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772BE0-D3F4-9817-05AD-27B3784B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E1DFBD-AF97-F6F4-331F-92EDD6DD4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 Muséé besichtegen / e Monument besichtegen / Fotoe maachen / Kaddoen, Souvenire kafen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70DF5-1C9C-999C-F94D-71A31D637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8D2F8-8A2A-D24A-A884-1D8C70140745}" type="slidenum">
              <a:rPr lang="de-LU"/>
              <a:t>28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54429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84D7E-0D2B-6C44-90E6-BF96A56EC85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57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mam Ball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3EE2-1E2B-B64C-AEF3-83DB93E60D0A}" type="slidenum">
              <a:rPr lang="de-LU"/>
              <a:t>55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72265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mam Ball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3EE2-1E2B-B64C-AEF3-83DB93E60D0A}" type="slidenum">
              <a:rPr lang="de-LU"/>
              <a:t>56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38384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84D7E-0D2B-6C44-90E6-BF96A56EC85C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24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736AA-FD09-704D-89A0-AB240A65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2D84B2-BFD9-8648-A4B0-4899D18AF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41B8BE-C531-2245-B8C6-FE81A8B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A4714-8725-C446-8B20-306F44C4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A9B3D1-4DB7-FE41-9D98-352ABC09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20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75EE8-61D5-8044-955A-56114D64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DF54F7-1EB7-A247-8571-A1AA82767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09B71-D46F-8C45-BDBA-2C448827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B7935-B250-4942-8D2D-B5FDA032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337D5-0D2D-E447-B07A-3D9F88FA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7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A1BCC3-C44D-214E-96DD-02EC80D8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933AD8-7F8D-8041-B2AC-2F0ACA017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DDEE1E-C3F9-8640-8E8C-59F317F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1C98D1-C5E8-DC45-9000-932634C6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BE766-E2F0-3E4F-BF0E-2A1C35E9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6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974C0-E1D8-0D45-88F1-812E52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E1E96E-41FE-0540-865E-030A24AF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7E73D-FCC6-5245-B848-F598BC99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2C5C8-31D1-6F48-A6BB-3DC8A725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F3BFB-66F5-F44F-975A-A4D03684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79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26B11-4DDD-234B-95D7-F61E3CA8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A436F8-C468-0049-A284-CA75F0D9B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C2EB95-3265-F447-8D7A-DAA275C3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93E816-396A-8A46-B044-0C4AFCF4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41A6F-4D2A-BA4A-A6CE-5619999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4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F2B3E-CF74-BC45-A34C-558DC17F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4C3F52-F6D3-D04E-AED7-C27082038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97CA1F-1E8E-274B-9C63-ACB93A623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F8222F-2BE8-C348-8779-897932ED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0AB732-C033-AB4F-82BC-A11955F0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DFC76-6F24-B34E-82BF-CA76CAD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55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C2508-141A-5745-B371-8C580867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85812-A056-E04B-8E19-4E3CA9C2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CB71E-60A5-EE47-91FB-A92FF2E2C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600658-8600-9143-B1D8-633B6E809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B79DBB-0FA1-D14B-8B89-1A4DB2D7E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F95289-B563-EB45-8A6D-777FB7D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6BF97DC-CC1C-2348-B7FF-37E24AEA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5FECEB-7507-9B43-B032-9DAA708A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24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7FA54-AB6D-7E48-A276-68D9B6B8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71F44E-357D-494F-A61F-4C40602F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869119-7345-4945-A32E-266115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B2E6D-3D95-C54A-B982-4ECA5CE2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16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DE4B63-38D8-4044-941E-96894338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5DB85D-4869-9447-A8EC-E30F9FD1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DBB82F-CDA5-054D-A00E-909EEF24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41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955A-A28D-F945-AA06-9F6677B7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87A162-CAB9-514B-B153-71B50107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6FEBC-5108-7345-9561-AA8F7A63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E7CE8-FB1B-7346-98C9-63613D88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FDE33-A12F-2D43-8051-3802B904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BE07E1-6B9A-FF4B-B3FD-232E4EF6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22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FAC0C-156E-194A-AEF5-5D01F28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0DF8FA-4879-544D-9C17-D376FC3B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34BA1-E82E-4B40-9E86-338D3FDDE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D196E9-B171-9144-99A4-E1ABB127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646A2-E427-534D-8ACE-8A0742A3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4E53A-DF5E-3840-B7CD-996836DD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10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A47927F-DA4F-3246-BE1B-30F8086D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B876C5-B404-2645-B22F-A5D81703F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F9FAB-C4DC-7740-BDE9-085961059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B6340-B743-0D47-8846-F8CF517EB9C9}" type="datetimeFigureOut"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B9914-6ECD-7F40-8634-82EB4E247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76B17D-140D-1147-8F98-615BD43D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ell.stackexchange.com/questions/20818/ambiguity-of-blank-paper-blank-lined-paper-and-lined-paper-which-is-not-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d.lu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6.tiff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53.jpeg"/><Relationship Id="rId7" Type="http://schemas.openxmlformats.org/officeDocument/2006/relationships/customXml" Target="../ink/ink6.xml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jpeg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6.tiff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8.pn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jpeg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4.jpeg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jpeg"/><Relationship Id="rId4" Type="http://schemas.openxmlformats.org/officeDocument/2006/relationships/image" Target="../media/image2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6.tiff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53.jpeg"/><Relationship Id="rId7" Type="http://schemas.openxmlformats.org/officeDocument/2006/relationships/customXml" Target="../ink/ink7.xml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jpeg"/><Relationship Id="rId4" Type="http://schemas.openxmlformats.org/officeDocument/2006/relationships/image" Target="../media/image26.tiff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www.lod.l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6.tiff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inyurl.com/persounen" TargetMode="Externa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tinyurl.com/persounen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d.lu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d.lu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4.jpeg"/><Relationship Id="rId7" Type="http://schemas.openxmlformats.org/officeDocument/2006/relationships/image" Target="../media/image85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8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customXml" Target="../ink/ink8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epeat_font_awesome.svg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 24. Februar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65059DB-6A43-3A4E-B1B1-0E287014A905}"/>
              </a:ext>
            </a:extLst>
          </p:cNvPr>
          <p:cNvSpPr txBox="1"/>
          <p:nvPr/>
        </p:nvSpPr>
        <p:spPr>
          <a:xfrm>
            <a:off x="144973" y="888276"/>
            <a:ext cx="192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>
                <a:solidFill>
                  <a:schemeClr val="accent6"/>
                </a:solidFill>
              </a:rPr>
              <a:t>Material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BBDAA1-B6AE-9542-A880-9A922E2D95CD}"/>
              </a:ext>
            </a:extLst>
          </p:cNvPr>
          <p:cNvSpPr txBox="1"/>
          <p:nvPr/>
        </p:nvSpPr>
        <p:spPr>
          <a:xfrm>
            <a:off x="144973" y="5046394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5400" dirty="0"/>
              <a:t>Villmools Merci ! </a:t>
            </a:r>
            <a:r>
              <a:rPr lang="fr-CH" sz="5400" dirty="0">
                <a:sym typeface="Wingdings" pitchFamily="2" charset="2"/>
              </a:rPr>
              <a:t> </a:t>
            </a:r>
            <a:endParaRPr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2AFBA1-1176-5F46-AF47-71B94D793ED7}"/>
              </a:ext>
            </a:extLst>
          </p:cNvPr>
          <p:cNvSpPr txBox="1"/>
          <p:nvPr/>
        </p:nvSpPr>
        <p:spPr>
          <a:xfrm>
            <a:off x="194530" y="2006921"/>
            <a:ext cx="7256025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Wgl. 5 € fir d‘</a:t>
            </a:r>
            <a:r>
              <a:rPr lang="de-DE" sz="3200">
                <a:solidFill>
                  <a:schemeClr val="tx1">
                    <a:lumMod val="50000"/>
                    <a:lumOff val="50000"/>
                  </a:schemeClr>
                </a:solidFill>
              </a:rPr>
              <a:t>Kopië</a:t>
            </a:r>
            <a:r>
              <a:rPr lang="de-DE" sz="3200"/>
              <a:t> matbréngen!</a:t>
            </a:r>
          </a:p>
          <a:p>
            <a:pPr>
              <a:lnSpc>
                <a:spcPct val="150000"/>
              </a:lnSpc>
            </a:pPr>
            <a:r>
              <a:rPr lang="de-DE" sz="3200"/>
              <a:t>Veuillez apporter 5€ pour les photocopies!</a:t>
            </a:r>
          </a:p>
          <a:p>
            <a:pPr>
              <a:lnSpc>
                <a:spcPct val="150000"/>
              </a:lnSpc>
            </a:pPr>
            <a:r>
              <a:rPr lang="de-DE" sz="3200"/>
              <a:t>Please bring 5€ for the copies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F73D96-FCC1-1C46-B66C-27AE4AE3B7D7}"/>
              </a:ext>
            </a:extLst>
          </p:cNvPr>
          <p:cNvSpPr/>
          <p:nvPr/>
        </p:nvSpPr>
        <p:spPr>
          <a:xfrm>
            <a:off x="144973" y="190987"/>
            <a:ext cx="118776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870133-3E37-5E27-AAF4-8AFD7B80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59" y="3844985"/>
            <a:ext cx="3738134" cy="28220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361DDC7-316D-BA29-30C6-8C326B3C2F3F}"/>
              </a:ext>
            </a:extLst>
          </p:cNvPr>
          <p:cNvSpPr txBox="1"/>
          <p:nvPr/>
        </p:nvSpPr>
        <p:spPr>
          <a:xfrm>
            <a:off x="616226" y="5969724"/>
            <a:ext cx="385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merci beaucoup / 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117435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9EBD-E5AF-D1E8-0AF2-C9ABA7D4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A3EE77C-49A7-66E6-E503-CC81F354D9F5}"/>
              </a:ext>
            </a:extLst>
          </p:cNvPr>
          <p:cNvSpPr/>
          <p:nvPr/>
        </p:nvSpPr>
        <p:spPr>
          <a:xfrm>
            <a:off x="144973" y="190987"/>
            <a:ext cx="118776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A6B913-4172-C960-6CB5-9E6D24C95F99}"/>
              </a:ext>
            </a:extLst>
          </p:cNvPr>
          <p:cNvSpPr txBox="1"/>
          <p:nvPr/>
        </p:nvSpPr>
        <p:spPr>
          <a:xfrm>
            <a:off x="5215467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9BBD520-904B-18C5-BCA5-E6D139B34B66}"/>
              </a:ext>
            </a:extLst>
          </p:cNvPr>
          <p:cNvSpPr/>
          <p:nvPr/>
        </p:nvSpPr>
        <p:spPr>
          <a:xfrm>
            <a:off x="144973" y="905702"/>
            <a:ext cx="2442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sz="2800" b="1" u="sng" dirty="0">
                <a:solidFill>
                  <a:schemeClr val="accent6"/>
                </a:solidFill>
              </a:rPr>
              <a:t>D‘Vokabelsheft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237E519-5130-80E0-33E8-6F06AE9DFFDA}"/>
              </a:ext>
            </a:extLst>
          </p:cNvPr>
          <p:cNvSpPr/>
          <p:nvPr/>
        </p:nvSpPr>
        <p:spPr>
          <a:xfrm flipH="1">
            <a:off x="144973" y="1618351"/>
            <a:ext cx="10888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LU" sz="2400" b="1" dirty="0"/>
              <a:t>Notéiert no all </a:t>
            </a:r>
            <a:r>
              <a:rPr lang="de-LU" sz="2400" b="1" dirty="0">
                <a:solidFill>
                  <a:schemeClr val="accent1"/>
                </a:solidFill>
              </a:rPr>
              <a:t>Cours</a:t>
            </a:r>
            <a:r>
              <a:rPr lang="de-LU" sz="2400" b="1" dirty="0"/>
              <a:t> déi nei </a:t>
            </a:r>
            <a:r>
              <a:rPr lang="de-L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Wierder</a:t>
            </a:r>
            <a:r>
              <a:rPr lang="de-LU" sz="2400" b="1" dirty="0"/>
              <a:t> an Ärt </a:t>
            </a:r>
            <a:r>
              <a:rPr lang="de-LU" sz="2400" b="1" dirty="0">
                <a:solidFill>
                  <a:schemeClr val="accent6"/>
                </a:solidFill>
              </a:rPr>
              <a:t>Vokabelsheft</a:t>
            </a:r>
            <a:r>
              <a:rPr lang="de-LU" sz="2400" b="1" dirty="0"/>
              <a:t>!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8073E6D-FCAE-8684-281F-C6AE780B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77" y="3008109"/>
            <a:ext cx="4470347" cy="322351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6B90293-640D-F88D-E813-FD88527FC9BF}"/>
              </a:ext>
            </a:extLst>
          </p:cNvPr>
          <p:cNvSpPr txBox="1"/>
          <p:nvPr/>
        </p:nvSpPr>
        <p:spPr>
          <a:xfrm>
            <a:off x="801957" y="3248167"/>
            <a:ext cx="2026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iessen         to eat</a:t>
            </a:r>
          </a:p>
          <a:p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drénken     to drink</a:t>
            </a:r>
          </a:p>
          <a:p>
            <a:r>
              <a:rPr lang="de-DE">
                <a:solidFill>
                  <a:schemeClr val="accent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Meedchen</a:t>
            </a:r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   girl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Meedercher</a:t>
            </a:r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  girls</a:t>
            </a:r>
          </a:p>
          <a:p>
            <a:endParaRPr lang="de-DE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8" name="Picture 7" descr="Ambiguity of 'Blank Paper', 'Blank Lined Paper', and ...">
            <a:extLst>
              <a:ext uri="{FF2B5EF4-FFF2-40B4-BE49-F238E27FC236}">
                <a16:creationId xmlns:a16="http://schemas.microsoft.com/office/drawing/2014/main" id="{BDA12772-0411-89E8-96B2-DE4FA977E0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35021" y="3008109"/>
            <a:ext cx="2011422" cy="328857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F197902-6215-3CB5-AAF7-F0A1559DE10D}"/>
              </a:ext>
            </a:extLst>
          </p:cNvPr>
          <p:cNvSpPr txBox="1"/>
          <p:nvPr/>
        </p:nvSpPr>
        <p:spPr>
          <a:xfrm>
            <a:off x="235992" y="3363417"/>
            <a:ext cx="1410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iessen</a:t>
            </a:r>
          </a:p>
          <a:p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drénken     </a:t>
            </a:r>
          </a:p>
          <a:p>
            <a:r>
              <a:rPr lang="de-DE">
                <a:solidFill>
                  <a:schemeClr val="accent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Meedchen</a:t>
            </a:r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  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Meedercher</a:t>
            </a:r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  </a:t>
            </a:r>
          </a:p>
          <a:p>
            <a:endParaRPr lang="de-DE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20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751C11E-B416-EA44-D056-0A56B89BF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88" y="4531568"/>
            <a:ext cx="1332900" cy="76671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F7CBA0F-81AF-17AE-E956-3A8424B2B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722" y="3008109"/>
            <a:ext cx="2590800" cy="29449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25DAB9-997E-6616-6B27-9782835FF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367" y="2905045"/>
            <a:ext cx="3289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B52F85A-A15A-1242-90C1-C5F49A6CCE39}"/>
              </a:ext>
            </a:extLst>
          </p:cNvPr>
          <p:cNvSpPr txBox="1"/>
          <p:nvPr/>
        </p:nvSpPr>
        <p:spPr>
          <a:xfrm>
            <a:off x="123642" y="1037760"/>
            <a:ext cx="857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u="sng" dirty="0"/>
              <a:t>Moodle: </a:t>
            </a:r>
            <a:r>
              <a:rPr lang="fr-CH" sz="2800" b="1" dirty="0"/>
              <a:t>salle de classe virtuelle / online </a:t>
            </a:r>
            <a:r>
              <a:rPr lang="fr-CH" sz="2800" b="1" dirty="0" err="1"/>
              <a:t>classroom</a:t>
            </a:r>
            <a:r>
              <a:rPr lang="fr-CH" sz="2800" b="1" dirty="0"/>
              <a:t> </a:t>
            </a:r>
            <a:endParaRPr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B881C1A-4554-864D-9722-31C9330C3CAA}"/>
              </a:ext>
            </a:extLst>
          </p:cNvPr>
          <p:cNvSpPr txBox="1"/>
          <p:nvPr/>
        </p:nvSpPr>
        <p:spPr>
          <a:xfrm>
            <a:off x="6908960" y="2312785"/>
            <a:ext cx="46423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/>
              <a:t>Je vais y mettre des updates importants, les devoirs, les </a:t>
            </a:r>
            <a:r>
              <a:rPr lang="fr-CH" sz="2800" dirty="0" err="1"/>
              <a:t>powerpoints</a:t>
            </a:r>
            <a:r>
              <a:rPr lang="fr-CH" sz="2800" dirty="0"/>
              <a:t>….</a:t>
            </a:r>
          </a:p>
          <a:p>
            <a:endParaRPr lang="fr-CH" sz="2800" dirty="0"/>
          </a:p>
          <a:p>
            <a:r>
              <a:rPr lang="de-LU" sz="2800" dirty="0"/>
              <a:t>I will </a:t>
            </a:r>
            <a:r>
              <a:rPr lang="de-LU" sz="2800" dirty="0" err="1"/>
              <a:t>use</a:t>
            </a:r>
            <a:r>
              <a:rPr lang="de-LU" sz="2800" dirty="0"/>
              <a:t> </a:t>
            </a:r>
            <a:r>
              <a:rPr lang="de-LU" sz="2800" dirty="0" err="1"/>
              <a:t>it</a:t>
            </a:r>
            <a:r>
              <a:rPr lang="de-LU" sz="2800" dirty="0"/>
              <a:t> </a:t>
            </a:r>
            <a:r>
              <a:rPr lang="de-LU" sz="2800" dirty="0" err="1"/>
              <a:t>to</a:t>
            </a:r>
            <a:r>
              <a:rPr lang="de-LU" sz="2800" dirty="0"/>
              <a:t> </a:t>
            </a:r>
            <a:r>
              <a:rPr lang="de-LU" sz="2800" dirty="0" err="1"/>
              <a:t>share</a:t>
            </a:r>
            <a:r>
              <a:rPr lang="de-LU" sz="2800" dirty="0"/>
              <a:t> </a:t>
            </a:r>
            <a:r>
              <a:rPr lang="de-LU" sz="2800" dirty="0" err="1"/>
              <a:t>important</a:t>
            </a:r>
            <a:r>
              <a:rPr lang="de-LU" sz="2800" dirty="0"/>
              <a:t> </a:t>
            </a:r>
            <a:r>
              <a:rPr lang="de-LU" sz="2800" dirty="0" err="1"/>
              <a:t>updates</a:t>
            </a:r>
            <a:r>
              <a:rPr lang="de-LU" sz="2800" dirty="0"/>
              <a:t>, </a:t>
            </a:r>
            <a:r>
              <a:rPr lang="de-LU" sz="2800" dirty="0" err="1"/>
              <a:t>assignments</a:t>
            </a:r>
            <a:r>
              <a:rPr lang="de-LU" sz="2800" dirty="0"/>
              <a:t>, </a:t>
            </a:r>
            <a:r>
              <a:rPr lang="de-LU" sz="2800" dirty="0" err="1"/>
              <a:t>the</a:t>
            </a:r>
            <a:r>
              <a:rPr lang="de-LU" sz="2800" dirty="0"/>
              <a:t> </a:t>
            </a:r>
            <a:r>
              <a:rPr lang="de-LU" sz="2800" dirty="0" err="1"/>
              <a:t>powerpoints</a:t>
            </a:r>
            <a:r>
              <a:rPr lang="de-LU" sz="2800" dirty="0"/>
              <a:t> </a:t>
            </a:r>
            <a:r>
              <a:rPr lang="de-LU" sz="2800" dirty="0" err="1"/>
              <a:t>and</a:t>
            </a:r>
            <a:r>
              <a:rPr lang="de-LU" sz="2800" dirty="0"/>
              <a:t> </a:t>
            </a:r>
            <a:r>
              <a:rPr lang="de-LU" sz="2800" dirty="0" err="1"/>
              <a:t>more</a:t>
            </a:r>
            <a:endParaRPr sz="2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B54FFCC-6192-E64F-B48A-CB6B4CB34DB3}"/>
              </a:ext>
            </a:extLst>
          </p:cNvPr>
          <p:cNvSpPr/>
          <p:nvPr/>
        </p:nvSpPr>
        <p:spPr>
          <a:xfrm>
            <a:off x="123642" y="285956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557277-CAE9-564D-94CA-9DF3475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2" y="1953241"/>
            <a:ext cx="6381143" cy="38276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C5480B-5567-26D1-45C2-0A9F4BCE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6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D695-1D77-F62F-FF3E-1F2043D4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0315CC-BA14-65F7-CB5F-E8A70EBE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6" y="1113227"/>
            <a:ext cx="9683858" cy="545885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63114F6-0D9E-80A1-6EA3-FC20AE0B6E36}"/>
              </a:ext>
            </a:extLst>
          </p:cNvPr>
          <p:cNvSpPr/>
          <p:nvPr/>
        </p:nvSpPr>
        <p:spPr>
          <a:xfrm>
            <a:off x="200067" y="285920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</p:spTree>
    <p:extLst>
      <p:ext uri="{BB962C8B-B14F-4D97-AF65-F5344CB8AC3E}">
        <p14:creationId xmlns:p14="http://schemas.microsoft.com/office/powerpoint/2010/main" val="122182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B922-B157-3B29-6620-B5061BF6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7B864C9-83B0-C878-DFAF-F559358AF71C}"/>
              </a:ext>
            </a:extLst>
          </p:cNvPr>
          <p:cNvSpPr/>
          <p:nvPr/>
        </p:nvSpPr>
        <p:spPr>
          <a:xfrm>
            <a:off x="237030" y="40246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</a:t>
            </a:r>
            <a:endParaRPr lang="fr-CH" sz="2800"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FCDAE3-DB7F-B1B8-E94B-68EABFE0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76" y="1716974"/>
            <a:ext cx="6030796" cy="342404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C9FC1B7-FD51-33D7-2E9B-CFA87DFEBCD1}"/>
              </a:ext>
            </a:extLst>
          </p:cNvPr>
          <p:cNvSpPr txBox="1"/>
          <p:nvPr/>
        </p:nvSpPr>
        <p:spPr>
          <a:xfrm>
            <a:off x="1170652" y="2828834"/>
            <a:ext cx="2777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7200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743000-4386-A501-DC7C-0C56CA32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86" y="6451600"/>
            <a:ext cx="3568700" cy="406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94B2073-9A15-F881-C3DE-A431BCB26AEF}"/>
              </a:ext>
            </a:extLst>
          </p:cNvPr>
          <p:cNvSpPr txBox="1"/>
          <p:nvPr/>
        </p:nvSpPr>
        <p:spPr>
          <a:xfrm>
            <a:off x="722260" y="4310024"/>
            <a:ext cx="3226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- Jo, ech hunn eng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:...</a:t>
            </a:r>
          </a:p>
          <a:p>
            <a:r>
              <a:rPr lang="de-DE" sz="2400"/>
              <a:t>- Nee, ech hu </a:t>
            </a:r>
            <a:r>
              <a:rPr lang="de-DE" sz="2400" b="1"/>
              <a:t>keng</a:t>
            </a:r>
            <a:r>
              <a:rPr lang="de-DE" sz="2400"/>
              <a:t>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2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C20EF-A8E2-63EC-FC0E-B2D9C5B5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10B51-AD4B-E8C4-4CA1-AC4FB39FFBDE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4000" b="1" dirty="0"/>
              <a:t>Reegelen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D77473-1663-289E-8146-A997B6BB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75" y="3753678"/>
            <a:ext cx="3681067" cy="26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7F63A-2B84-1F4F-89B6-69BBBD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77" y="1058668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Reegelen </a:t>
            </a:r>
            <a:r>
              <a:rPr lang="de-DE" sz="4000" b="1" dirty="0">
                <a:latin typeface="+mn-lt"/>
              </a:rPr>
              <a:t> </a:t>
            </a:r>
            <a:r>
              <a:rPr lang="de-DE" sz="2400" dirty="0">
                <a:latin typeface="+mn-lt"/>
              </a:rPr>
              <a:t>(Rules / </a:t>
            </a:r>
            <a:r>
              <a:rPr lang="de-DE" sz="2400" dirty="0" err="1">
                <a:latin typeface="+mn-lt"/>
              </a:rPr>
              <a:t>règles)</a:t>
            </a:r>
            <a:endParaRPr lang="de-DE" sz="4000" dirty="0"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A89D0D-D0D5-13E0-D076-041195AEADEC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Reegelen</a:t>
            </a:r>
            <a:endParaRPr lang="fr-CH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9459A-678C-E454-7615-31408693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63" y="4637895"/>
            <a:ext cx="1472056" cy="1297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D7B44A-FA9D-C9A6-EE12-13DD5434A0D1}"/>
              </a:ext>
            </a:extLst>
          </p:cNvPr>
          <p:cNvSpPr txBox="1"/>
          <p:nvPr/>
        </p:nvSpPr>
        <p:spPr>
          <a:xfrm>
            <a:off x="466380" y="1964791"/>
            <a:ext cx="11065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ym typeface="Wingdings" pitchFamily="2" charset="2"/>
              </a:rPr>
              <a:t>Vous</a:t>
            </a:r>
            <a:r>
              <a:rPr lang="de-DE" sz="2800" dirty="0">
                <a:sym typeface="Wingdings" pitchFamily="2" charset="2"/>
              </a:rPr>
              <a:t> </a:t>
            </a:r>
            <a:r>
              <a:rPr lang="de-DE" sz="2800" dirty="0" err="1">
                <a:sym typeface="Wingdings" pitchFamily="2" charset="2"/>
              </a:rPr>
              <a:t>devez</a:t>
            </a:r>
            <a:r>
              <a:rPr lang="de-DE" sz="2800" dirty="0">
                <a:sym typeface="Wingdings" pitchFamily="2" charset="2"/>
              </a:rPr>
              <a:t> </a:t>
            </a:r>
            <a:r>
              <a:rPr lang="de-DE" sz="2800" dirty="0" err="1">
                <a:sym typeface="Wingdings" pitchFamily="2" charset="2"/>
              </a:rPr>
              <a:t>travailler</a:t>
            </a:r>
            <a:r>
              <a:rPr lang="de-DE" sz="2800" dirty="0">
                <a:sym typeface="Wingdings" pitchFamily="2" charset="2"/>
              </a:rPr>
              <a:t>/</a:t>
            </a:r>
            <a:r>
              <a:rPr lang="de-DE" sz="2800" dirty="0" err="1">
                <a:sym typeface="Wingdings" pitchFamily="2" charset="2"/>
              </a:rPr>
              <a:t>répéter</a:t>
            </a:r>
            <a:r>
              <a:rPr lang="de-DE" sz="2800" dirty="0">
                <a:sym typeface="Wingdings" pitchFamily="2" charset="2"/>
              </a:rPr>
              <a:t> à la </a:t>
            </a:r>
            <a:r>
              <a:rPr lang="de-DE" sz="2800" dirty="0" err="1">
                <a:sym typeface="Wingdings" pitchFamily="2" charset="2"/>
              </a:rPr>
              <a:t>maison</a:t>
            </a:r>
            <a:r>
              <a:rPr lang="de-DE" sz="2800" dirty="0">
                <a:sym typeface="Wingdings" pitchFamily="2" charset="2"/>
              </a:rPr>
              <a:t>  </a:t>
            </a:r>
            <a:r>
              <a:rPr lang="de-DE" sz="2800" dirty="0" err="1">
                <a:sym typeface="Wingdings" pitchFamily="2" charset="2"/>
              </a:rPr>
              <a:t>votre</a:t>
            </a:r>
            <a:r>
              <a:rPr lang="de-DE" sz="2800" dirty="0">
                <a:sym typeface="Wingdings" pitchFamily="2" charset="2"/>
              </a:rPr>
              <a:t> propre </a:t>
            </a:r>
            <a:r>
              <a:rPr lang="de-DE" sz="2800" dirty="0" err="1">
                <a:sym typeface="Wingdings" pitchFamily="2" charset="2"/>
              </a:rPr>
              <a:t>responsabilité</a:t>
            </a:r>
          </a:p>
          <a:p>
            <a:pPr>
              <a:lnSpc>
                <a:spcPct val="160000"/>
              </a:lnSpc>
            </a:pPr>
            <a:r>
              <a:rPr lang="de-DE" sz="2800" dirty="0" err="1"/>
              <a:t>      You‘ll</a:t>
            </a:r>
            <a:r>
              <a:rPr lang="de-DE" sz="2800" dirty="0"/>
              <a:t> </a:t>
            </a:r>
            <a:r>
              <a:rPr lang="de-DE" sz="2800" dirty="0" err="1"/>
              <a:t>have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work</a:t>
            </a:r>
            <a:r>
              <a:rPr lang="de-DE" sz="2800" dirty="0"/>
              <a:t>/</a:t>
            </a:r>
            <a:r>
              <a:rPr lang="de-DE" sz="2800" dirty="0" err="1"/>
              <a:t>revise</a:t>
            </a:r>
            <a:r>
              <a:rPr lang="de-DE" sz="2800" dirty="0"/>
              <a:t> at </a:t>
            </a:r>
            <a:r>
              <a:rPr lang="de-DE" sz="2800" dirty="0" err="1"/>
              <a:t>home</a:t>
            </a:r>
            <a:r>
              <a:rPr lang="de-DE" sz="2800" dirty="0"/>
              <a:t> </a:t>
            </a:r>
            <a:r>
              <a:rPr lang="de-DE" sz="2800" dirty="0">
                <a:sym typeface="Wingdings" pitchFamily="2" charset="2"/>
              </a:rPr>
              <a:t> </a:t>
            </a:r>
            <a:r>
              <a:rPr lang="de-DE" sz="2800" dirty="0" err="1">
                <a:sym typeface="Wingdings" pitchFamily="2" charset="2"/>
              </a:rPr>
              <a:t>your</a:t>
            </a:r>
            <a:r>
              <a:rPr lang="de-DE" sz="2800" dirty="0">
                <a:sym typeface="Wingdings" pitchFamily="2" charset="2"/>
              </a:rPr>
              <a:t> </a:t>
            </a:r>
            <a:r>
              <a:rPr lang="de-DE" sz="2800" dirty="0" err="1">
                <a:sym typeface="Wingdings" pitchFamily="2" charset="2"/>
              </a:rPr>
              <a:t>own</a:t>
            </a:r>
            <a:r>
              <a:rPr lang="de-DE" sz="2800" dirty="0">
                <a:sym typeface="Wingdings" pitchFamily="2" charset="2"/>
              </a:rPr>
              <a:t> </a:t>
            </a:r>
            <a:r>
              <a:rPr lang="de-DE" sz="2800" dirty="0" err="1">
                <a:sym typeface="Wingdings" pitchFamily="2" charset="2"/>
              </a:rPr>
              <a:t>responsibility</a:t>
            </a:r>
            <a:r>
              <a:rPr lang="de-DE" sz="2800" dirty="0">
                <a:sym typeface="Wingdings" pitchFamily="2" charset="2"/>
              </a:rPr>
              <a:t> 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sz="2800" dirty="0" err="1"/>
              <a:t>Soyez</a:t>
            </a:r>
            <a:r>
              <a:rPr lang="de-DE" sz="2800" dirty="0"/>
              <a:t> à </a:t>
            </a:r>
            <a:r>
              <a:rPr lang="de-DE" sz="2800" dirty="0" err="1"/>
              <a:t>l‘heure</a:t>
            </a:r>
            <a:r>
              <a:rPr lang="de-DE" sz="2800" dirty="0"/>
              <a:t>, </a:t>
            </a:r>
            <a:r>
              <a:rPr lang="de-DE" sz="2800" dirty="0" err="1"/>
              <a:t>svp</a:t>
            </a:r>
            <a:r>
              <a:rPr lang="de-DE" sz="2800" dirty="0"/>
              <a:t>. / </a:t>
            </a:r>
            <a:r>
              <a:rPr lang="de-DE" sz="2800" dirty="0" err="1"/>
              <a:t>Please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on time. </a:t>
            </a:r>
            <a:r>
              <a:rPr lang="de-DE" sz="2800" dirty="0">
                <a:sym typeface="Wingdings" pitchFamily="2" charset="2"/>
              </a:rPr>
              <a:t>⏱</a:t>
            </a:r>
            <a:endParaRPr lang="de-DE" sz="2800" dirty="0"/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Nous </a:t>
            </a:r>
            <a:r>
              <a:rPr lang="de-DE" sz="2800" dirty="0" err="1"/>
              <a:t>respectons</a:t>
            </a:r>
            <a:r>
              <a:rPr lang="de-DE" sz="2800" dirty="0"/>
              <a:t> </a:t>
            </a:r>
            <a:r>
              <a:rPr lang="de-DE" sz="2800" dirty="0" err="1"/>
              <a:t>tous</a:t>
            </a:r>
            <a:r>
              <a:rPr lang="de-DE" sz="2800" dirty="0"/>
              <a:t> les </a:t>
            </a:r>
            <a:r>
              <a:rPr lang="de-DE" sz="2800" dirty="0" err="1"/>
              <a:t>participants</a:t>
            </a:r>
            <a:r>
              <a:rPr lang="de-DE" sz="2800" dirty="0"/>
              <a:t>. /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respect</a:t>
            </a:r>
            <a:r>
              <a:rPr lang="de-DE" sz="2800" dirty="0"/>
              <a:t> </a:t>
            </a:r>
            <a:r>
              <a:rPr lang="de-DE" sz="2800" dirty="0" err="1"/>
              <a:t>every</a:t>
            </a:r>
            <a:r>
              <a:rPr lang="de-DE" sz="2800" dirty="0"/>
              <a:t> </a:t>
            </a:r>
            <a:r>
              <a:rPr lang="de-DE" sz="2800" dirty="0" err="1"/>
              <a:t>participant</a:t>
            </a:r>
            <a:r>
              <a:rPr lang="de-DE" sz="2800" dirty="0"/>
              <a:t>.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pas de photo / no photos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4269081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109D0422-00BF-1D4A-97CC-3D34AA1AE4CF}"/>
              </a:ext>
            </a:extLst>
          </p:cNvPr>
          <p:cNvSpPr txBox="1"/>
          <p:nvPr/>
        </p:nvSpPr>
        <p:spPr>
          <a:xfrm>
            <a:off x="5444197" y="3792293"/>
            <a:ext cx="10278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=&gt;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4BB448B-BEA9-D541-9752-D3BA5A38D978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Reegelen</a:t>
            </a:r>
            <a:endParaRPr lang="fr-CH" sz="2800" b="1" dirty="0"/>
          </a:p>
        </p:txBody>
      </p:sp>
      <p:pic>
        <p:nvPicPr>
          <p:cNvPr id="12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3D35D-B959-0E46-A40D-45F32E0E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15" y="2792568"/>
            <a:ext cx="3052445" cy="3107446"/>
          </a:xfrm>
          <a:prstGeom prst="rect">
            <a:avLst/>
          </a:prstGeom>
        </p:spPr>
      </p:pic>
      <p:sp>
        <p:nvSpPr>
          <p:cNvPr id="16" name="Abgerundete rechteckige Legende 15">
            <a:extLst>
              <a:ext uri="{FF2B5EF4-FFF2-40B4-BE49-F238E27FC236}">
                <a16:creationId xmlns:a16="http://schemas.microsoft.com/office/drawing/2014/main" id="{39219BC7-05CC-2C4E-BD40-BC48B0275836}"/>
              </a:ext>
            </a:extLst>
          </p:cNvPr>
          <p:cNvSpPr/>
          <p:nvPr/>
        </p:nvSpPr>
        <p:spPr>
          <a:xfrm>
            <a:off x="8870198" y="1999069"/>
            <a:ext cx="2336946" cy="1381530"/>
          </a:xfrm>
          <a:prstGeom prst="wedgeRoundRectCallout">
            <a:avLst>
              <a:gd name="adj1" fmla="val -47145"/>
              <a:gd name="adj2" fmla="val 728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F0D02AA-AC87-4444-9E21-F4223679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685" y="2279386"/>
            <a:ext cx="1523971" cy="914383"/>
          </a:xfrm>
          <a:prstGeom prst="rect">
            <a:avLst/>
          </a:prstGeom>
        </p:spPr>
      </p:pic>
      <p:pic>
        <p:nvPicPr>
          <p:cNvPr id="18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89F1B4-E8B0-BB44-9371-72760A52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5" y="2460589"/>
            <a:ext cx="3378548" cy="3439425"/>
          </a:xfrm>
          <a:prstGeom prst="rect">
            <a:avLst/>
          </a:prstGeom>
        </p:spPr>
      </p:pic>
      <p:sp>
        <p:nvSpPr>
          <p:cNvPr id="20" name="Abgerundete rechteckige Legende 19">
            <a:extLst>
              <a:ext uri="{FF2B5EF4-FFF2-40B4-BE49-F238E27FC236}">
                <a16:creationId xmlns:a16="http://schemas.microsoft.com/office/drawing/2014/main" id="{B771CBED-0119-724C-93B1-5E19B6B65903}"/>
              </a:ext>
            </a:extLst>
          </p:cNvPr>
          <p:cNvSpPr/>
          <p:nvPr/>
        </p:nvSpPr>
        <p:spPr>
          <a:xfrm>
            <a:off x="3509004" y="2045812"/>
            <a:ext cx="2336946" cy="1381530"/>
          </a:xfrm>
          <a:prstGeom prst="wedgeRoundRectCallout">
            <a:avLst>
              <a:gd name="adj1" fmla="val -45629"/>
              <a:gd name="adj2" fmla="val 738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68DB186-3B5C-5541-8C33-C8AFA4CA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54" y="2149632"/>
            <a:ext cx="1457943" cy="1262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B1F2-3D6D-4D1C-5EEB-C6BD7579288F}"/>
              </a:ext>
            </a:extLst>
          </p:cNvPr>
          <p:cNvSpPr txBox="1">
            <a:spLocks/>
          </p:cNvSpPr>
          <p:nvPr/>
        </p:nvSpPr>
        <p:spPr>
          <a:xfrm>
            <a:off x="285477" y="1058668"/>
            <a:ext cx="5158720" cy="821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Reegelen </a:t>
            </a:r>
            <a:r>
              <a:rPr lang="de-DE" sz="2400" dirty="0">
                <a:latin typeface="+mn-lt"/>
              </a:rPr>
              <a:t>(Rules / </a:t>
            </a:r>
            <a:r>
              <a:rPr lang="de-DE" sz="2400" dirty="0" err="1">
                <a:latin typeface="+mn-lt"/>
              </a:rPr>
              <a:t>règles)</a:t>
            </a:r>
            <a:endParaRPr lang="de-DE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6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6A6E2-E581-CA92-FD7F-EA58AEC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1A41F59-0E66-A2DD-532B-F336D6205612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4000" b="1" dirty="0"/>
              <a:t>Evaluatioun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CEF24D-61D4-F883-D3C7-498EF2A7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48" y="3872043"/>
            <a:ext cx="2423826" cy="24238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783BF8-66FE-AE37-3DDB-C88E06C1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67" y="3928256"/>
            <a:ext cx="3135644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A28F-F6C6-C5E1-98C5-38AA4094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0A77012-A179-640B-D50C-E39C6F980E51}"/>
              </a:ext>
            </a:extLst>
          </p:cNvPr>
          <p:cNvSpPr/>
          <p:nvPr/>
        </p:nvSpPr>
        <p:spPr>
          <a:xfrm>
            <a:off x="237029" y="20683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CE355A-C23F-CAD2-F492-F23992802B31}"/>
              </a:ext>
            </a:extLst>
          </p:cNvPr>
          <p:cNvSpPr txBox="1"/>
          <p:nvPr/>
        </p:nvSpPr>
        <p:spPr>
          <a:xfrm>
            <a:off x="234629" y="888337"/>
            <a:ext cx="25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solidFill>
                  <a:srgbClr val="8E3870"/>
                </a:solidFill>
              </a:rPr>
              <a:t>Evaluatioun </a:t>
            </a:r>
            <a:endParaRPr lang="de-DE" sz="2800" b="1" u="sng" dirty="0">
              <a:solidFill>
                <a:srgbClr val="8E3870"/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FF9C5AE-7AC5-E360-A2A8-696B94AE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392" y="4624705"/>
            <a:ext cx="2520785" cy="2064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10DD09F-AB30-11D4-0220-DA6BC9881763}"/>
              </a:ext>
            </a:extLst>
          </p:cNvPr>
          <p:cNvSpPr/>
          <p:nvPr/>
        </p:nvSpPr>
        <p:spPr>
          <a:xfrm>
            <a:off x="234629" y="1804388"/>
            <a:ext cx="11355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000000"/>
                </a:solidFill>
              </a:rPr>
              <a:t>3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Kompetenzen</a:t>
            </a:r>
            <a:r>
              <a:rPr lang="en-US" sz="2800" b="1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000000"/>
                </a:solidFill>
              </a:rPr>
              <a:t>lauschteren         ,    ,  liesen              , schreiwen              ,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A90F45-80C9-968A-A3EF-EBBAD0021A7A}"/>
              </a:ext>
            </a:extLst>
          </p:cNvPr>
          <p:cNvSpPr txBox="1"/>
          <p:nvPr/>
        </p:nvSpPr>
        <p:spPr>
          <a:xfrm>
            <a:off x="198048" y="4249665"/>
            <a:ext cx="5903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dirty="0"/>
          </a:p>
          <a:p>
            <a:r>
              <a:rPr lang="en-US" sz="2800" b="1" dirty="0">
                <a:solidFill>
                  <a:srgbClr val="8E3870"/>
                </a:solidFill>
              </a:rPr>
              <a:t>Test </a:t>
            </a:r>
            <a:r>
              <a:rPr lang="en-US" sz="2800" b="1" dirty="0"/>
              <a:t>gepackt (</a:t>
            </a:r>
            <a:r>
              <a:rPr lang="en-US" sz="2800" dirty="0"/>
              <a:t>😀👍🏼) </a:t>
            </a:r>
            <a:r>
              <a:rPr lang="en-US" sz="2800" b="1" dirty="0"/>
              <a:t>:  </a:t>
            </a:r>
            <a:r>
              <a:rPr lang="en-US" sz="2800" dirty="0"/>
              <a:t>minimum 60%     </a:t>
            </a:r>
            <a:endParaRPr lang="de-DE" sz="2800" dirty="0"/>
          </a:p>
        </p:txBody>
      </p:sp>
      <p:pic>
        <p:nvPicPr>
          <p:cNvPr id="3" name="Picture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970EDE02-97BC-556C-ECA4-181D9A66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37" y="1263030"/>
            <a:ext cx="983892" cy="10039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B24817-2452-3FF5-C3C0-2A03292D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79" y="1307203"/>
            <a:ext cx="1153439" cy="10293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F6EC2F-DA33-2C1E-DB59-463012A8F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580" y="1516635"/>
            <a:ext cx="1257300" cy="7366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A9DAA0-E9CD-90B8-50BC-A3B38D43D793}"/>
              </a:ext>
            </a:extLst>
          </p:cNvPr>
          <p:cNvSpPr txBox="1"/>
          <p:nvPr/>
        </p:nvSpPr>
        <p:spPr>
          <a:xfrm>
            <a:off x="198048" y="2615361"/>
            <a:ext cx="9258881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/>
              <a:t>Evalution continu</a:t>
            </a:r>
            <a:r>
              <a:rPr lang="de-DE" sz="2800" dirty="0"/>
              <a:t>: 3 tests par semestre / 3 tests per semestre 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                                 =&gt; 2 vun 3 Tester sinn obliagtoresch</a:t>
            </a:r>
          </a:p>
          <a:p>
            <a:pPr>
              <a:lnSpc>
                <a:spcPct val="150000"/>
              </a:lnSpc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41669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339893" y="327435"/>
            <a:ext cx="109347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Moien </a:t>
            </a:r>
            <a:r>
              <a:rPr lang="lb-LU" sz="2400" b="1" dirty="0">
                <a:sym typeface="Wingdings" pitchFamily="2" charset="2"/>
              </a:rPr>
              <a:t></a:t>
            </a:r>
            <a:endParaRPr lang="lb-LU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3925095" y="1738631"/>
            <a:ext cx="81132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3200" dirty="0"/>
              <a:t>Moien.</a:t>
            </a:r>
          </a:p>
          <a:p>
            <a:r>
              <a:rPr lang="lb-LU" sz="3200" dirty="0"/>
              <a:t>Ech heeschen Tessy. </a:t>
            </a:r>
          </a:p>
          <a:p>
            <a:r>
              <a:rPr lang="lb-LU" sz="2400" dirty="0"/>
              <a:t>(Je m'appelle Tessy. / My name is Tessy.)</a:t>
            </a:r>
          </a:p>
          <a:p>
            <a:r>
              <a:rPr lang="lb-LU" sz="3200" dirty="0"/>
              <a:t>Mir léiere Lëtzebuergesch zesummen.</a:t>
            </a:r>
          </a:p>
          <a:p>
            <a:r>
              <a:rPr lang="lb-LU" sz="2400" dirty="0"/>
              <a:t>(Nous apprenons le luxembourgeois ensemble / We learn Luxembourgish together)</a:t>
            </a:r>
          </a:p>
          <a:p>
            <a:endParaRPr lang="lb-LU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931F84-98D2-8C48-B2E6-9B49FF3C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81" y="1373005"/>
            <a:ext cx="3225188" cy="4895921"/>
          </a:xfrm>
          <a:prstGeom prst="rect">
            <a:avLst/>
          </a:prstGeom>
        </p:spPr>
      </p:pic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0968E19F-E78A-4B47-84CC-6842544A3856}"/>
              </a:ext>
            </a:extLst>
          </p:cNvPr>
          <p:cNvSpPr/>
          <p:nvPr/>
        </p:nvSpPr>
        <p:spPr>
          <a:xfrm>
            <a:off x="3804382" y="1676165"/>
            <a:ext cx="8113222" cy="2895835"/>
          </a:xfrm>
          <a:prstGeom prst="wedgeRoundRectCallout">
            <a:avLst>
              <a:gd name="adj1" fmla="val -65567"/>
              <a:gd name="adj2" fmla="val 41033"/>
              <a:gd name="adj3" fmla="val 16667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371288-F717-A744-BCEC-ED9AF7D03B02}"/>
              </a:ext>
            </a:extLst>
          </p:cNvPr>
          <p:cNvSpPr txBox="1"/>
          <p:nvPr/>
        </p:nvSpPr>
        <p:spPr>
          <a:xfrm>
            <a:off x="4061475" y="5263772"/>
            <a:ext cx="7724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Schreift</a:t>
            </a:r>
            <a:r>
              <a:rPr lang="de-DE" sz="3200" dirty="0"/>
              <a:t>           Ären</a:t>
            </a:r>
            <a:r>
              <a:rPr lang="de-DE" sz="3200" dirty="0">
                <a:solidFill>
                  <a:schemeClr val="accent1"/>
                </a:solidFill>
              </a:rPr>
              <a:t> Virn</a:t>
            </a:r>
            <a:r>
              <a:rPr lang="de-DE" sz="3200" dirty="0" err="1">
                <a:solidFill>
                  <a:schemeClr val="accent1"/>
                </a:solidFill>
              </a:rPr>
              <a:t>umm </a:t>
            </a:r>
            <a:r>
              <a:rPr lang="de-DE" sz="2400" dirty="0" err="1"/>
              <a:t>(prénom, first name)</a:t>
            </a:r>
            <a:endParaRPr lang="de-DE" sz="32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D4BE140-83E8-0342-B923-F08A9F0C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19" y="5192333"/>
            <a:ext cx="989582" cy="98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0022-A86C-AF90-B99B-BE0070C6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AFEE6861-C0B4-585F-6542-8BC9E8A03519}"/>
              </a:ext>
            </a:extLst>
          </p:cNvPr>
          <p:cNvSpPr txBox="1"/>
          <p:nvPr/>
        </p:nvSpPr>
        <p:spPr>
          <a:xfrm>
            <a:off x="234629" y="888337"/>
            <a:ext cx="280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u="sng" dirty="0">
                <a:solidFill>
                  <a:srgbClr val="8E3870"/>
                </a:solidFill>
              </a:rPr>
              <a:t>Evaluatioun </a:t>
            </a:r>
            <a:endParaRPr lang="de-DE" sz="3200" b="1" u="sng" dirty="0">
              <a:solidFill>
                <a:srgbClr val="8E3870"/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08D66BC-678C-6AF4-DE4A-A3D4B73C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25" y="4685880"/>
            <a:ext cx="2248632" cy="184116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A6A8684-772A-BAA5-80DE-DEDBF7CFFFFC}"/>
              </a:ext>
            </a:extLst>
          </p:cNvPr>
          <p:cNvSpPr/>
          <p:nvPr/>
        </p:nvSpPr>
        <p:spPr>
          <a:xfrm>
            <a:off x="198048" y="1652133"/>
            <a:ext cx="11355085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00000"/>
                </a:solidFill>
              </a:rPr>
              <a:t>Evaluation continue:</a:t>
            </a:r>
            <a:endParaRPr lang="en-US" sz="2800" dirty="0">
              <a:solidFill>
                <a:srgbClr val="000000"/>
              </a:solidFill>
            </a:endParaRPr>
          </a:p>
          <a:p>
            <a:pPr lvl="1" fontAlgn="base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</a:rPr>
              <a:t>2 vun 3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Kompetenze </a:t>
            </a:r>
            <a:r>
              <a:rPr lang="en-US" sz="2800" dirty="0"/>
              <a:t>(liesen, lauschteren, schreiwen) </a:t>
            </a:r>
            <a:r>
              <a:rPr lang="en-US" sz="2800" dirty="0">
                <a:solidFill>
                  <a:srgbClr val="000000"/>
                </a:solidFill>
              </a:rPr>
              <a:t>packen.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EF5492C-437B-3D4B-3267-2B776C4D8603}"/>
              </a:ext>
            </a:extLst>
          </p:cNvPr>
          <p:cNvSpPr txBox="1"/>
          <p:nvPr/>
        </p:nvSpPr>
        <p:spPr>
          <a:xfrm>
            <a:off x="198048" y="3999420"/>
            <a:ext cx="96282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u="sng" dirty="0"/>
              <a:t>Orall: 24.06-07.07</a:t>
            </a:r>
            <a:endParaRPr lang="de-DE" sz="2800" dirty="0"/>
          </a:p>
          <a:p>
            <a:r>
              <a:rPr lang="de-DE" sz="2800" dirty="0"/>
              <a:t>      Dir </a:t>
            </a:r>
            <a:r>
              <a:rPr lang="de-DE" sz="2800" b="1" dirty="0"/>
              <a:t>musst</a:t>
            </a:r>
            <a:r>
              <a:rPr lang="de-DE" sz="2800" dirty="0"/>
              <a:t> den Orall packen (= minimum 60% vun de Punkten)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5BE7BC-C77E-BE74-FC7F-63ED03E544FB}"/>
              </a:ext>
            </a:extLst>
          </p:cNvPr>
          <p:cNvSpPr txBox="1"/>
          <p:nvPr/>
        </p:nvSpPr>
        <p:spPr>
          <a:xfrm>
            <a:off x="673185" y="5677275"/>
            <a:ext cx="7452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=&gt; 2/3 Kompetenzen + Schwätzen = A2.1 😀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5B12F-BB7F-93FB-A3DC-88F91AAAC7F6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Evaluatioun</a:t>
            </a:r>
            <a:endParaRPr lang="fr-CH" sz="2800" b="1" dirty="0"/>
          </a:p>
        </p:txBody>
      </p:sp>
    </p:spTree>
    <p:extLst>
      <p:ext uri="{BB962C8B-B14F-4D97-AF65-F5344CB8AC3E}">
        <p14:creationId xmlns:p14="http://schemas.microsoft.com/office/powerpoint/2010/main" val="11010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77A14-31AF-A82F-B054-DC7ADF6CF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FCC5D8C-3473-053E-5C0C-DB8C1925D65A}"/>
              </a:ext>
            </a:extLst>
          </p:cNvPr>
          <p:cNvSpPr/>
          <p:nvPr/>
        </p:nvSpPr>
        <p:spPr>
          <a:xfrm>
            <a:off x="237029" y="206836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</a:t>
            </a:r>
            <a:endParaRPr lang="fr-CH" sz="28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7D1C4B-7D10-9017-F230-EEBF2EC4EDAD}"/>
              </a:ext>
            </a:extLst>
          </p:cNvPr>
          <p:cNvSpPr txBox="1"/>
          <p:nvPr/>
        </p:nvSpPr>
        <p:spPr>
          <a:xfrm>
            <a:off x="234629" y="888337"/>
            <a:ext cx="25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solidFill>
                  <a:srgbClr val="8E3870"/>
                </a:solidFill>
              </a:rPr>
              <a:t>Evaluatioun </a:t>
            </a:r>
            <a:endParaRPr lang="de-DE" sz="2800" b="1" u="sng" dirty="0">
              <a:solidFill>
                <a:srgbClr val="8E387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A19EECE-FD71-E818-C859-8BBB679F40CD}"/>
              </a:ext>
            </a:extLst>
          </p:cNvPr>
          <p:cNvSpPr/>
          <p:nvPr/>
        </p:nvSpPr>
        <p:spPr>
          <a:xfrm>
            <a:off x="327156" y="1751970"/>
            <a:ext cx="11864606" cy="5332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00" dirty="0"/>
              <a:t>2 </a:t>
            </a:r>
            <a:r>
              <a:rPr lang="en-US" sz="2700" dirty="0" err="1"/>
              <a:t>vun</a:t>
            </a:r>
            <a:r>
              <a:rPr lang="en-US" sz="2700" dirty="0"/>
              <a:t> 3 </a:t>
            </a:r>
            <a:r>
              <a:rPr lang="en-US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Kompetenzen </a:t>
            </a:r>
            <a:r>
              <a:rPr lang="en-US" sz="2000" dirty="0" err="1"/>
              <a:t>(liesen, lauschteren, schreiwen)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= 👍🏼</a:t>
            </a:r>
            <a:r>
              <a:rPr lang="en-US" sz="2700" dirty="0" err="1"/>
              <a:t> </a:t>
            </a:r>
            <a:r>
              <a:rPr lang="en-US" sz="2700" b="1" dirty="0"/>
              <a:t> + Schwätzen=</a:t>
            </a:r>
            <a:r>
              <a:rPr lang="en-US" sz="27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 👍🏼</a:t>
            </a:r>
          </a:p>
          <a:p>
            <a:pPr>
              <a:lnSpc>
                <a:spcPct val="150000"/>
              </a:lnSpc>
            </a:pPr>
            <a:r>
              <a:rPr lang="en-US" sz="2700" dirty="0" err="1"/>
              <a:t>=&gt; A2.1 </a:t>
            </a:r>
            <a:r>
              <a:rPr lang="en-US" sz="2800" dirty="0"/>
              <a:t>😀</a:t>
            </a:r>
            <a:endParaRPr lang="en-US" sz="2700" dirty="0" err="1"/>
          </a:p>
          <a:p>
            <a:endParaRPr lang="en-US" sz="2700" dirty="0" err="1"/>
          </a:p>
          <a:p>
            <a:pPr marL="2171700" lvl="4" indent="-342900">
              <a:buFont typeface="Symbol" pitchFamily="2" charset="2"/>
              <a:buChar char="Þ"/>
            </a:pPr>
            <a:endParaRPr lang="en-US" sz="2000" dirty="0"/>
          </a:p>
          <a:p>
            <a:r>
              <a:rPr lang="en-US" sz="2000" dirty="0"/>
              <a:t>-&gt;  il vous faut 60% dans 2 des 3 compétences pour réussir + vous devez réussir l’oral! (=60%)</a:t>
            </a:r>
          </a:p>
          <a:p>
            <a:r>
              <a:rPr lang="en-US" sz="2000" dirty="0"/>
              <a:t>-&gt; you’ll need 60% in 2 of the 3 competences to pass + you have to pass the oral exam (=60%)</a:t>
            </a:r>
          </a:p>
          <a:p>
            <a:endParaRPr lang="en-US" sz="2700" dirty="0"/>
          </a:p>
          <a:p>
            <a:endParaRPr lang="en-US" sz="2400" dirty="0"/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chemeClr val="accent6"/>
                </a:solidFill>
              </a:rPr>
              <a:t>Liesen 👍🏼 + Schreiwen </a:t>
            </a:r>
            <a:r>
              <a:rPr lang="en-US" sz="2400" dirty="0"/>
              <a:t>👍🏼 + </a:t>
            </a:r>
            <a:r>
              <a:rPr lang="en-US" sz="2400" dirty="0">
                <a:solidFill>
                  <a:srgbClr val="FF0000"/>
                </a:solidFill>
              </a:rPr>
              <a:t>Lauschteren </a:t>
            </a:r>
            <a:r>
              <a:rPr lang="en-US" sz="2400" dirty="0"/>
              <a:t>👎🏼 + </a:t>
            </a:r>
            <a:r>
              <a:rPr lang="en-US" sz="2400" b="1" dirty="0">
                <a:solidFill>
                  <a:schemeClr val="accent6"/>
                </a:solidFill>
              </a:rPr>
              <a:t>Schwätzen</a:t>
            </a:r>
            <a:r>
              <a:rPr lang="en-US" sz="2400" b="1" dirty="0"/>
              <a:t> 👍🏼 </a:t>
            </a:r>
            <a:r>
              <a:rPr lang="en-US" sz="2400" dirty="0"/>
              <a:t>= 😀👍🏼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chemeClr val="accent6"/>
                </a:solidFill>
              </a:rPr>
              <a:t>Liesen </a:t>
            </a:r>
            <a:r>
              <a:rPr lang="en-US" sz="2400" dirty="0"/>
              <a:t>👍🏼 + </a:t>
            </a:r>
            <a:r>
              <a:rPr lang="en-US" sz="2400" dirty="0">
                <a:solidFill>
                  <a:srgbClr val="FF0000"/>
                </a:solidFill>
              </a:rPr>
              <a:t>Schreiwen</a:t>
            </a:r>
            <a:r>
              <a:rPr lang="en-US" sz="2400" dirty="0"/>
              <a:t> 👎🏼</a:t>
            </a:r>
            <a:r>
              <a:rPr lang="en-US" sz="2400" dirty="0">
                <a:solidFill>
                  <a:schemeClr val="accent6"/>
                </a:solidFill>
              </a:rPr>
              <a:t> Lauschteren  </a:t>
            </a:r>
            <a:r>
              <a:rPr lang="en-US" sz="2400" dirty="0"/>
              <a:t>👍🏼 +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>
                <a:solidFill>
                  <a:schemeClr val="accent6"/>
                </a:solidFill>
              </a:rPr>
              <a:t>Schwätzen </a:t>
            </a:r>
            <a:r>
              <a:rPr lang="en-US" sz="2400" b="1" dirty="0"/>
              <a:t>👍🏼</a:t>
            </a:r>
            <a:r>
              <a:rPr lang="en-US" sz="2400" dirty="0"/>
              <a:t> = 😀👍🏼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/>
              <a:t>...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chemeClr val="accent6"/>
                </a:solidFill>
              </a:rPr>
              <a:t>Liesen 👍🏼 + Lauschteren  👍🏼 + Schreiwen </a:t>
            </a:r>
            <a:r>
              <a:rPr lang="en-US" sz="2400" dirty="0"/>
              <a:t>👍🏼 +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Schwätzen </a:t>
            </a:r>
            <a:r>
              <a:rPr lang="en-US" sz="2400" dirty="0"/>
              <a:t>👎🏼= 😔👎🏼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719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A301-C6F4-06A2-A07E-0B4FF260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DADC667-7EA8-04E5-D909-D09D48F7BE13}"/>
              </a:ext>
            </a:extLst>
          </p:cNvPr>
          <p:cNvSpPr/>
          <p:nvPr/>
        </p:nvSpPr>
        <p:spPr>
          <a:xfrm>
            <a:off x="237030" y="40246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</a:t>
            </a:r>
            <a:endParaRPr lang="fr-CH" sz="2800"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9E5F7EF-157D-F249-8159-22D6A082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76" y="1716974"/>
            <a:ext cx="6030796" cy="342404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45244BA-FA30-8231-422E-540402227BC0}"/>
              </a:ext>
            </a:extLst>
          </p:cNvPr>
          <p:cNvSpPr txBox="1"/>
          <p:nvPr/>
        </p:nvSpPr>
        <p:spPr>
          <a:xfrm>
            <a:off x="1170652" y="2828834"/>
            <a:ext cx="2777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7200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605C27-8ED6-9AA0-F4BA-7B3CD965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86" y="6451600"/>
            <a:ext cx="3568700" cy="406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5DBA2AF-891D-2C31-A210-960F2605D3A8}"/>
              </a:ext>
            </a:extLst>
          </p:cNvPr>
          <p:cNvSpPr txBox="1"/>
          <p:nvPr/>
        </p:nvSpPr>
        <p:spPr>
          <a:xfrm>
            <a:off x="722260" y="4310024"/>
            <a:ext cx="3226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- Jo, ech hunn eng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:...</a:t>
            </a:r>
          </a:p>
          <a:p>
            <a:r>
              <a:rPr lang="de-DE" sz="2400"/>
              <a:t>- Nee, ech hu </a:t>
            </a:r>
            <a:r>
              <a:rPr lang="de-DE" sz="2400" b="1"/>
              <a:t>keng</a:t>
            </a:r>
            <a:r>
              <a:rPr lang="de-DE" sz="2400"/>
              <a:t>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5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C4F5-0E31-46F9-4DBD-3BCD6308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E6F02B-9839-CDB9-2C99-5A3AF2C1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95" y="3429000"/>
            <a:ext cx="3035300" cy="1422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6752320-BCF8-1A4F-D63C-7B0059761E7B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4000" b="1" dirty="0"/>
              <a:t>De Blended-Learning-Cours</a:t>
            </a:r>
          </a:p>
        </p:txBody>
      </p:sp>
    </p:spTree>
    <p:extLst>
      <p:ext uri="{BB962C8B-B14F-4D97-AF65-F5344CB8AC3E}">
        <p14:creationId xmlns:p14="http://schemas.microsoft.com/office/powerpoint/2010/main" val="75345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41C79-7B8A-FCB8-CCCB-68C2FAE76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CB724-5B83-AB8F-F139-B84D08B9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8" y="1086340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0846B9-0748-E0C0-DD46-4BAD3ED6D578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1B149C-F19A-1751-3531-FF0B6D58FBC0}"/>
              </a:ext>
            </a:extLst>
          </p:cNvPr>
          <p:cNvSpPr txBox="1"/>
          <p:nvPr/>
        </p:nvSpPr>
        <p:spPr>
          <a:xfrm>
            <a:off x="142737" y="915505"/>
            <a:ext cx="719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De Blended-Learning-Cours: Wat ass dat?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378C79-F5BA-7EA9-F05B-FE1D3DCFAF01}"/>
              </a:ext>
            </a:extLst>
          </p:cNvPr>
          <p:cNvSpPr txBox="1"/>
          <p:nvPr/>
        </p:nvSpPr>
        <p:spPr>
          <a:xfrm>
            <a:off x="142737" y="3381112"/>
            <a:ext cx="955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 D‘</a:t>
            </a:r>
            <a:r>
              <a:rPr lang="de-DE" sz="3200">
                <a:solidFill>
                  <a:schemeClr val="tx1">
                    <a:lumMod val="50000"/>
                    <a:lumOff val="50000"/>
                  </a:schemeClr>
                </a:solidFill>
              </a:rPr>
              <a:t>Coursë</a:t>
            </a:r>
            <a:r>
              <a:rPr lang="de-DE" sz="3200"/>
              <a:t> komme freides um 12 </a:t>
            </a:r>
            <a:r>
              <a:rPr lang="de-DE" sz="3200">
                <a:solidFill>
                  <a:srgbClr val="B44384"/>
                </a:solidFill>
              </a:rPr>
              <a:t>Auer ⏱</a:t>
            </a:r>
            <a:r>
              <a:rPr lang="de-DE" sz="3200"/>
              <a:t> op de </a:t>
            </a:r>
            <a:r>
              <a:rPr lang="de-DE" sz="3200">
                <a:solidFill>
                  <a:schemeClr val="accent1"/>
                </a:solidFill>
              </a:rPr>
              <a:t>Moodle</a:t>
            </a:r>
            <a:r>
              <a:rPr lang="de-DE" sz="3200"/>
              <a:t>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EE4447-8E94-0558-8F4C-3E2C9F815984}"/>
              </a:ext>
            </a:extLst>
          </p:cNvPr>
          <p:cNvSpPr txBox="1"/>
          <p:nvPr/>
        </p:nvSpPr>
        <p:spPr>
          <a:xfrm>
            <a:off x="142737" y="2554271"/>
            <a:ext cx="511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 D‘</a:t>
            </a:r>
            <a:r>
              <a:rPr lang="de-DE" sz="3200">
                <a:solidFill>
                  <a:schemeClr val="tx1">
                    <a:lumMod val="50000"/>
                    <a:lumOff val="50000"/>
                  </a:schemeClr>
                </a:solidFill>
              </a:rPr>
              <a:t>Coursë</a:t>
            </a:r>
            <a:r>
              <a:rPr lang="de-DE" sz="3200"/>
              <a:t> sinn obligatoresch.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ADC64F-C515-02D6-256D-0A19F9735D00}"/>
              </a:ext>
            </a:extLst>
          </p:cNvPr>
          <p:cNvSpPr txBox="1"/>
          <p:nvPr/>
        </p:nvSpPr>
        <p:spPr>
          <a:xfrm>
            <a:off x="142737" y="4200495"/>
            <a:ext cx="836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 Dir hutt </a:t>
            </a:r>
            <a:r>
              <a:rPr lang="de-DE" sz="3200">
                <a:solidFill>
                  <a:srgbClr val="8A416F"/>
                </a:solidFill>
              </a:rPr>
              <a:t>Zäit</a:t>
            </a:r>
            <a:r>
              <a:rPr lang="de-DE" sz="3200"/>
              <a:t> bis sonndes, 10 </a:t>
            </a:r>
            <a:r>
              <a:rPr lang="de-DE" sz="3200">
                <a:solidFill>
                  <a:srgbClr val="B44384"/>
                </a:solidFill>
              </a:rPr>
              <a:t>Auer ⏱</a:t>
            </a:r>
            <a:r>
              <a:rPr lang="de-DE" sz="3200"/>
              <a:t>. (</a:t>
            </a:r>
            <a:r>
              <a:rPr lang="de-DE" sz="3200">
                <a:solidFill>
                  <a:schemeClr val="accent1"/>
                </a:solidFill>
              </a:rPr>
              <a:t>Deadline</a:t>
            </a:r>
            <a:r>
              <a:rPr lang="de-DE" sz="320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D0C76E-1A84-DB60-87F6-38E14663D03E}"/>
              </a:ext>
            </a:extLst>
          </p:cNvPr>
          <p:cNvSpPr txBox="1"/>
          <p:nvPr/>
        </p:nvSpPr>
        <p:spPr>
          <a:xfrm>
            <a:off x="142737" y="1758187"/>
            <a:ext cx="6251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ym typeface="Wingdings" pitchFamily="2" charset="2"/>
              </a:rPr>
              <a:t>- Dir maacht ee </a:t>
            </a:r>
            <a:r>
              <a:rPr lang="de-DE" sz="3200" dirty="0">
                <a:solidFill>
                  <a:schemeClr val="accent1"/>
                </a:solidFill>
                <a:sym typeface="Wingdings" pitchFamily="2" charset="2"/>
              </a:rPr>
              <a:t>Cours </a:t>
            </a:r>
            <a:r>
              <a:rPr lang="de-DE" sz="3200" dirty="0">
                <a:sym typeface="Wingdings" pitchFamily="2" charset="2"/>
              </a:rPr>
              <a:t>d‘</a:t>
            </a:r>
            <a:r>
              <a:rPr lang="de-DE" sz="3200" dirty="0">
                <a:solidFill>
                  <a:srgbClr val="B44384"/>
                </a:solidFill>
                <a:sym typeface="Wingdings" pitchFamily="2" charset="2"/>
              </a:rPr>
              <a:t>Woch</a:t>
            </a:r>
            <a:r>
              <a:rPr lang="de-DE" sz="3200" dirty="0">
                <a:sym typeface="Wingdings" pitchFamily="2" charset="2"/>
              </a:rPr>
              <a:t> eleng.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4509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D8362-EF87-4E42-0C48-881460A8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B9A9A-EDE5-CE45-7D37-F98FD990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8" y="1086340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371CFD-8A65-34A4-7251-2A4886FC6EB9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904E0E-A0AA-EA73-E5D5-167E2473ED91}"/>
              </a:ext>
            </a:extLst>
          </p:cNvPr>
          <p:cNvSpPr txBox="1"/>
          <p:nvPr/>
        </p:nvSpPr>
        <p:spPr>
          <a:xfrm>
            <a:off x="142737" y="915505"/>
            <a:ext cx="4821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De Blended-Learning-Cours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8EEB8430-C243-C950-939B-05F38F2D8E8E}"/>
                  </a:ext>
                </a:extLst>
              </p14:cNvPr>
              <p14:cNvContentPartPr/>
              <p14:nvPr/>
            </p14:nvContentPartPr>
            <p14:xfrm>
              <a:off x="6683911" y="4431726"/>
              <a:ext cx="330840" cy="123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8EEB8430-C243-C950-939B-05F38F2D8E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1271" y="4368726"/>
                <a:ext cx="456480" cy="249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115F8257-7525-4BBE-F82E-C7B8BB088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3" y="1905723"/>
            <a:ext cx="6686751" cy="3773892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09EF370B-73B3-7EFC-7DFD-CB199942F426}"/>
              </a:ext>
            </a:extLst>
          </p:cNvPr>
          <p:cNvSpPr/>
          <p:nvPr/>
        </p:nvSpPr>
        <p:spPr>
          <a:xfrm rot="10800000">
            <a:off x="6218455" y="3792669"/>
            <a:ext cx="930912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CA27473-9E89-C335-6006-F43E02901384}"/>
              </a:ext>
            </a:extLst>
          </p:cNvPr>
          <p:cNvSpPr txBox="1"/>
          <p:nvPr/>
        </p:nvSpPr>
        <p:spPr>
          <a:xfrm>
            <a:off x="7692585" y="3647019"/>
            <a:ext cx="184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1. </a:t>
            </a:r>
            <a:r>
              <a:rPr lang="de-DE" sz="2800">
                <a:solidFill>
                  <a:schemeClr val="tx1">
                    <a:lumMod val="50000"/>
                    <a:lumOff val="50000"/>
                  </a:schemeClr>
                </a:solidFill>
              </a:rPr>
              <a:t>Exercicer</a:t>
            </a:r>
            <a:endParaRPr lang="de-DE" sz="2800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7261D463-6D50-120C-053F-C3D335A62C57}"/>
              </a:ext>
            </a:extLst>
          </p:cNvPr>
          <p:cNvSpPr/>
          <p:nvPr/>
        </p:nvSpPr>
        <p:spPr>
          <a:xfrm rot="10800000">
            <a:off x="6218455" y="4198112"/>
            <a:ext cx="930912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198A48-5190-96BC-5CA7-B233193A779F}"/>
              </a:ext>
            </a:extLst>
          </p:cNvPr>
          <p:cNvSpPr txBox="1"/>
          <p:nvPr/>
        </p:nvSpPr>
        <p:spPr>
          <a:xfrm>
            <a:off x="7674728" y="4290632"/>
            <a:ext cx="3732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2. D‘</a:t>
            </a:r>
            <a:r>
              <a:rPr lang="de-DE" sz="2800">
                <a:solidFill>
                  <a:srgbClr val="B44384"/>
                </a:solidFill>
              </a:rPr>
              <a:t>Powerpoint </a:t>
            </a:r>
            <a:r>
              <a:rPr lang="de-DE" sz="2800"/>
              <a:t>kucken</a:t>
            </a:r>
          </a:p>
          <a:p>
            <a:r>
              <a:rPr lang="de-DE" sz="2800"/>
              <a:t>   an d‘</a:t>
            </a:r>
            <a:r>
              <a:rPr lang="de-DE" sz="2800">
                <a:solidFill>
                  <a:schemeClr val="tx1">
                    <a:lumMod val="50000"/>
                    <a:lumOff val="50000"/>
                  </a:schemeClr>
                </a:solidFill>
              </a:rPr>
              <a:t>Exericer </a:t>
            </a:r>
            <a:r>
              <a:rPr lang="de-DE" sz="2800"/>
              <a:t>maachen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7249CA6-742C-CF39-9949-5FC8E4007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2259" y="4079039"/>
            <a:ext cx="835492" cy="70537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C899814-51A6-3D4B-1931-403BBDE1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3056" y="5129452"/>
            <a:ext cx="1545612" cy="16018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7BE0809-D54B-2655-A427-A8C21C714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421" y="3305593"/>
            <a:ext cx="833654" cy="8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6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7F63A-2B84-1F4F-89B6-69BBBD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8" y="1086340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A89D0D-D0D5-13E0-D076-041195AEADEC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A67834D-7C1A-3FF3-DFE8-6A709691AE8E}"/>
              </a:ext>
            </a:extLst>
          </p:cNvPr>
          <p:cNvSpPr txBox="1"/>
          <p:nvPr/>
        </p:nvSpPr>
        <p:spPr>
          <a:xfrm>
            <a:off x="142737" y="915505"/>
            <a:ext cx="4821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De Blended-Learning-Cours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73C78B-5144-5E69-B9CC-52690900697F}"/>
              </a:ext>
            </a:extLst>
          </p:cNvPr>
          <p:cNvSpPr txBox="1"/>
          <p:nvPr/>
        </p:nvSpPr>
        <p:spPr>
          <a:xfrm>
            <a:off x="124611" y="1920724"/>
            <a:ext cx="575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 Dir verbessert d‘</a:t>
            </a:r>
            <a:r>
              <a:rPr lang="de-DE" sz="3200">
                <a:solidFill>
                  <a:schemeClr val="tx1">
                    <a:lumMod val="50000"/>
                    <a:lumOff val="50000"/>
                  </a:schemeClr>
                </a:solidFill>
              </a:rPr>
              <a:t>Exercicer</a:t>
            </a:r>
            <a:r>
              <a:rPr lang="de-DE" sz="3200"/>
              <a:t> eleng.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73DD3EF-4A6A-C387-8E0F-E46B0C59D731}"/>
              </a:ext>
            </a:extLst>
          </p:cNvPr>
          <p:cNvSpPr txBox="1"/>
          <p:nvPr/>
        </p:nvSpPr>
        <p:spPr>
          <a:xfrm>
            <a:off x="124611" y="2803721"/>
            <a:ext cx="9070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 Wgl. just d‘</a:t>
            </a:r>
            <a:r>
              <a:rPr lang="de-DE" sz="3200">
                <a:solidFill>
                  <a:schemeClr val="tx1">
                    <a:lumMod val="50000"/>
                    <a:lumOff val="50000"/>
                  </a:schemeClr>
                </a:solidFill>
              </a:rPr>
              <a:t>Exercicer</a:t>
            </a:r>
            <a:r>
              <a:rPr lang="de-DE" sz="3200"/>
              <a:t> mat dësem </a:t>
            </a:r>
            <a:r>
              <a:rPr lang="de-DE" sz="3200">
                <a:solidFill>
                  <a:schemeClr val="accent6"/>
                </a:solidFill>
              </a:rPr>
              <a:t>Bild</a:t>
            </a:r>
            <a:r>
              <a:rPr lang="de-DE" sz="3200">
                <a:solidFill>
                  <a:schemeClr val="accent1"/>
                </a:solidFill>
              </a:rPr>
              <a:t> </a:t>
            </a:r>
            <a:r>
              <a:rPr lang="de-DE" sz="3200"/>
              <a:t>op de </a:t>
            </a:r>
            <a:r>
              <a:rPr lang="de-DE" sz="3200">
                <a:solidFill>
                  <a:schemeClr val="accent1"/>
                </a:solidFill>
              </a:rPr>
              <a:t>Moodle: </a:t>
            </a:r>
            <a:endParaRPr lang="de-DE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31F6A97B-AFD6-5FDB-C140-62AADADD18F4}"/>
                  </a:ext>
                </a:extLst>
              </p14:cNvPr>
              <p14:cNvContentPartPr/>
              <p14:nvPr/>
            </p14:nvContentPartPr>
            <p14:xfrm>
              <a:off x="6683911" y="4431726"/>
              <a:ext cx="330840" cy="123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31F6A97B-AFD6-5FDB-C140-62AADADD18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1271" y="4368726"/>
                <a:ext cx="456480" cy="2494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F3065C36-12A6-4B72-0DDA-370F1AC4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633" y="3745326"/>
            <a:ext cx="7513237" cy="29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7F63A-2B84-1F4F-89B6-69BBBD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8" y="992916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Beispill </a:t>
            </a:r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96F88268-3D8E-4557-EB0A-67F4AB4B75FF}"/>
                  </a:ext>
                </a:extLst>
              </p14:cNvPr>
              <p14:cNvContentPartPr/>
              <p14:nvPr/>
            </p14:nvContentPartPr>
            <p14:xfrm>
              <a:off x="306628" y="5969422"/>
              <a:ext cx="5177880" cy="1947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96F88268-3D8E-4557-EB0A-67F4AB4B75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988" y="5906422"/>
                <a:ext cx="5303520" cy="32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1498AE35-3A8D-47C4-0244-4A64174C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38" y="2001758"/>
            <a:ext cx="7404100" cy="3721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FF866D-A16D-FE78-F174-D7A4EE458EF4}"/>
              </a:ext>
            </a:extLst>
          </p:cNvPr>
          <p:cNvSpPr txBox="1"/>
          <p:nvPr/>
        </p:nvSpPr>
        <p:spPr>
          <a:xfrm>
            <a:off x="7786820" y="2948771"/>
            <a:ext cx="4405180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/>
              <a:t>Dir maacht d</a:t>
            </a:r>
            <a:r>
              <a:rPr lang="de-DE" sz="2400">
                <a:solidFill>
                  <a:srgbClr val="B44384"/>
                </a:solidFill>
              </a:rPr>
              <a:t>‘Verbesserung </a:t>
            </a:r>
            <a:r>
              <a:rPr lang="de-DE" sz="2400"/>
              <a:t>eleng.</a:t>
            </a:r>
          </a:p>
          <a:p>
            <a:pPr>
              <a:lnSpc>
                <a:spcPct val="150000"/>
              </a:lnSpc>
            </a:pPr>
            <a:r>
              <a:rPr lang="de-DE" sz="2400"/>
              <a:t>D‘</a:t>
            </a:r>
            <a:r>
              <a:rPr lang="de-DE" sz="2400">
                <a:solidFill>
                  <a:srgbClr val="B44384"/>
                </a:solidFill>
              </a:rPr>
              <a:t>Verbesserung</a:t>
            </a:r>
            <a:r>
              <a:rPr lang="de-DE" sz="2400"/>
              <a:t> ass op den </a:t>
            </a:r>
          </a:p>
          <a:p>
            <a:pPr>
              <a:lnSpc>
                <a:spcPct val="150000"/>
              </a:lnSpc>
            </a:pPr>
            <a:r>
              <a:rPr lang="de-DE" sz="2400"/>
              <a:t>nächste 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Sliden</a:t>
            </a:r>
            <a:r>
              <a:rPr lang="de-DE" sz="240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0AD427-578E-4E45-ACB4-2894FA5B88C8}"/>
              </a:ext>
            </a:extLst>
          </p:cNvPr>
          <p:cNvSpPr txBox="1"/>
          <p:nvPr/>
        </p:nvSpPr>
        <p:spPr>
          <a:xfrm>
            <a:off x="7280588" y="37973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=&gt;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FFFA8E7-AFA6-9796-644E-C7EE0C0F9E67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</p:spTree>
    <p:extLst>
      <p:ext uri="{BB962C8B-B14F-4D97-AF65-F5344CB8AC3E}">
        <p14:creationId xmlns:p14="http://schemas.microsoft.com/office/powerpoint/2010/main" val="306238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1DAEF-BEDC-7ECC-3934-F930F9B9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DC4CD0-69BB-BB66-8C3B-4BAB374D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4" y="1913798"/>
            <a:ext cx="7140870" cy="37670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E3519F-1499-6108-5BF9-8A59B09E606A}"/>
              </a:ext>
            </a:extLst>
          </p:cNvPr>
          <p:cNvSpPr txBox="1"/>
          <p:nvPr/>
        </p:nvSpPr>
        <p:spPr>
          <a:xfrm>
            <a:off x="7074637" y="35879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=&gt;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2E3A167-9A3C-BBCE-F27E-1DF9568A9D28}"/>
              </a:ext>
            </a:extLst>
          </p:cNvPr>
          <p:cNvSpPr txBox="1">
            <a:spLocks/>
          </p:cNvSpPr>
          <p:nvPr/>
        </p:nvSpPr>
        <p:spPr>
          <a:xfrm>
            <a:off x="142738" y="992916"/>
            <a:ext cx="5158720" cy="821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Beispill </a:t>
            </a:r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E385D1-1F17-8123-BA84-19AA6ACC98F7}"/>
              </a:ext>
            </a:extLst>
          </p:cNvPr>
          <p:cNvSpPr txBox="1"/>
          <p:nvPr/>
        </p:nvSpPr>
        <p:spPr>
          <a:xfrm>
            <a:off x="7618376" y="2462388"/>
            <a:ext cx="4573624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/>
              <a:t>Dir maacht den</a:t>
            </a:r>
            <a:r>
              <a:rPr lang="de-DE" sz="2400">
                <a:solidFill>
                  <a:schemeClr val="accent1"/>
                </a:solidFill>
              </a:rPr>
              <a:t> Exercice </a:t>
            </a:r>
            <a:r>
              <a:rPr lang="de-DE" sz="2400"/>
              <a:t>op de </a:t>
            </a:r>
          </a:p>
          <a:p>
            <a:pPr>
              <a:lnSpc>
                <a:spcPct val="150000"/>
              </a:lnSpc>
            </a:pPr>
            <a:r>
              <a:rPr lang="de-DE" sz="2400">
                <a:solidFill>
                  <a:schemeClr val="accent1"/>
                </a:solidFill>
              </a:rPr>
              <a:t>Moodle</a:t>
            </a:r>
            <a:r>
              <a:rPr lang="de-DE" sz="2400"/>
              <a:t>.</a:t>
            </a:r>
          </a:p>
          <a:p>
            <a:pPr>
              <a:lnSpc>
                <a:spcPct val="150000"/>
              </a:lnSpc>
            </a:pPr>
            <a:r>
              <a:rPr lang="de-DE" sz="2400"/>
              <a:t>Ech verbesseren den </a:t>
            </a:r>
            <a:r>
              <a:rPr lang="de-DE" sz="2400">
                <a:solidFill>
                  <a:schemeClr val="accent1"/>
                </a:solidFill>
              </a:rPr>
              <a:t>Exercice</a:t>
            </a:r>
            <a:r>
              <a:rPr lang="de-DE" sz="2400"/>
              <a:t>.</a:t>
            </a:r>
          </a:p>
          <a:p>
            <a:pPr>
              <a:lnSpc>
                <a:spcPct val="150000"/>
              </a:lnSpc>
            </a:pPr>
            <a:r>
              <a:rPr lang="de-DE" sz="2400"/>
              <a:t>Oppassen: </a:t>
            </a:r>
            <a:r>
              <a:rPr lang="de-DE" sz="2400">
                <a:solidFill>
                  <a:schemeClr val="accent1"/>
                </a:solidFill>
              </a:rPr>
              <a:t>Deadline</a:t>
            </a:r>
            <a:r>
              <a:rPr lang="de-DE" sz="2400"/>
              <a:t> respektéieren!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03A587F-9936-C342-0DA9-7A81E77167E3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</p:spTree>
    <p:extLst>
      <p:ext uri="{BB962C8B-B14F-4D97-AF65-F5344CB8AC3E}">
        <p14:creationId xmlns:p14="http://schemas.microsoft.com/office/powerpoint/2010/main" val="265319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D7B1-BA90-E581-F615-0A2D1B16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26945-4571-82AA-423D-46561E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38" y="1086340"/>
            <a:ext cx="5158720" cy="821918"/>
          </a:xfrm>
        </p:spPr>
        <p:txBody>
          <a:bodyPr>
            <a:normAutofit/>
          </a:bodyPr>
          <a:lstStyle/>
          <a:p>
            <a:r>
              <a:rPr lang="de-DE" sz="4000" b="1" dirty="0">
                <a:latin typeface="+mn-lt"/>
              </a:rPr>
              <a:t> </a:t>
            </a:r>
            <a:endParaRPr lang="de-DE" sz="4000" dirty="0"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69D5114-5867-DE14-A86D-66A435D99551}"/>
              </a:ext>
            </a:extLst>
          </p:cNvPr>
          <p:cNvSpPr/>
          <p:nvPr/>
        </p:nvSpPr>
        <p:spPr>
          <a:xfrm>
            <a:off x="142738" y="157677"/>
            <a:ext cx="1171313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 Blended-Learning-Cours</a:t>
            </a:r>
            <a:endParaRPr lang="fr-CH" sz="2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21D722-395D-D6BC-16A6-7F8FAA858E52}"/>
              </a:ext>
            </a:extLst>
          </p:cNvPr>
          <p:cNvSpPr txBox="1"/>
          <p:nvPr/>
        </p:nvSpPr>
        <p:spPr>
          <a:xfrm>
            <a:off x="142737" y="915505"/>
            <a:ext cx="4821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De Blended-Learning-Cours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9F9CB3CA-513A-540A-9092-DA7341D9FDAD}"/>
                  </a:ext>
                </a:extLst>
              </p14:cNvPr>
              <p14:cNvContentPartPr/>
              <p14:nvPr/>
            </p14:nvContentPartPr>
            <p14:xfrm>
              <a:off x="6683911" y="4431726"/>
              <a:ext cx="330840" cy="123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9F9CB3CA-513A-540A-9092-DA7341D9FD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1271" y="4368726"/>
                <a:ext cx="456480" cy="249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51704CEF-6826-12C6-9BAF-2178C0561041}"/>
              </a:ext>
            </a:extLst>
          </p:cNvPr>
          <p:cNvSpPr txBox="1"/>
          <p:nvPr/>
        </p:nvSpPr>
        <p:spPr>
          <a:xfrm>
            <a:off x="167140" y="1851286"/>
            <a:ext cx="13633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- Dir maacht den</a:t>
            </a:r>
            <a:r>
              <a:rPr lang="de-DE" sz="3200">
                <a:solidFill>
                  <a:schemeClr val="accent1"/>
                </a:solidFill>
              </a:rPr>
              <a:t> Exercice </a:t>
            </a:r>
            <a:r>
              <a:rPr lang="de-DE" sz="3200"/>
              <a:t>op de </a:t>
            </a:r>
            <a:r>
              <a:rPr lang="de-DE" sz="3200">
                <a:solidFill>
                  <a:schemeClr val="accent1"/>
                </a:solidFill>
              </a:rPr>
              <a:t>Moodle</a:t>
            </a:r>
            <a:r>
              <a:rPr lang="de-DE" sz="3200"/>
              <a:t>.</a:t>
            </a:r>
          </a:p>
          <a:p>
            <a:endParaRPr lang="de-DE" sz="32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6BD4A5-1F73-2F03-597A-055D559EA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8" y="3550255"/>
            <a:ext cx="5171105" cy="2392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028253-167D-3624-BB24-62E500B5E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773" y="3003933"/>
            <a:ext cx="6289158" cy="2589314"/>
          </a:xfrm>
          <a:prstGeom prst="rect">
            <a:avLst/>
          </a:prstGeom>
        </p:spPr>
      </p:pic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564EFD0-CFA0-B159-4221-6E462011B5E3}"/>
              </a:ext>
            </a:extLst>
          </p:cNvPr>
          <p:cNvSpPr/>
          <p:nvPr/>
        </p:nvSpPr>
        <p:spPr>
          <a:xfrm rot="5400000">
            <a:off x="2787747" y="2887261"/>
            <a:ext cx="930912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9B6EDBCB-7CFE-A4A6-EA97-450317460055}"/>
              </a:ext>
            </a:extLst>
          </p:cNvPr>
          <p:cNvSpPr/>
          <p:nvPr/>
        </p:nvSpPr>
        <p:spPr>
          <a:xfrm rot="16200000">
            <a:off x="6027069" y="6043481"/>
            <a:ext cx="930912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099298-251B-C04A-8AD1-B264A1A298A0}"/>
              </a:ext>
            </a:extLst>
          </p:cNvPr>
          <p:cNvSpPr/>
          <p:nvPr/>
        </p:nvSpPr>
        <p:spPr>
          <a:xfrm>
            <a:off x="177669" y="3544103"/>
            <a:ext cx="5123790" cy="75448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E8F1F3-8114-8251-DEC2-1514DC7ACFC3}"/>
              </a:ext>
            </a:extLst>
          </p:cNvPr>
          <p:cNvSpPr/>
          <p:nvPr/>
        </p:nvSpPr>
        <p:spPr>
          <a:xfrm>
            <a:off x="5478064" y="5082363"/>
            <a:ext cx="1536688" cy="68704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5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4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5762-42CE-7C49-BBC4-3914A275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-Mails für Team Sasquatch">
            <a:extLst>
              <a:ext uri="{FF2B5EF4-FFF2-40B4-BE49-F238E27FC236}">
                <a16:creationId xmlns:a16="http://schemas.microsoft.com/office/drawing/2014/main" id="{BB64F012-431C-617B-25DA-A54D3A97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1" y="1935153"/>
            <a:ext cx="3118588" cy="3118588"/>
          </a:xfrm>
          <a:prstGeom prst="rect">
            <a:avLst/>
          </a:prstGeom>
        </p:spPr>
      </p:pic>
      <p:pic>
        <p:nvPicPr>
          <p:cNvPr id="11" name="Picture 2" descr="À quoi ressemble une adresse e-mail professionnelle ?">
            <a:extLst>
              <a:ext uri="{FF2B5EF4-FFF2-40B4-BE49-F238E27FC236}">
                <a16:creationId xmlns:a16="http://schemas.microsoft.com/office/drawing/2014/main" id="{4ADF4DE6-6E95-800D-33D3-B1E5763A57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8" b="21507"/>
          <a:stretch/>
        </p:blipFill>
        <p:spPr bwMode="auto">
          <a:xfrm>
            <a:off x="4303315" y="2213112"/>
            <a:ext cx="6419180" cy="18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1F5F2CEC-95EE-FF67-A4BC-DA5A3524B2EB}"/>
              </a:ext>
            </a:extLst>
          </p:cNvPr>
          <p:cNvSpPr txBox="1">
            <a:spLocks/>
          </p:cNvSpPr>
          <p:nvPr/>
        </p:nvSpPr>
        <p:spPr>
          <a:xfrm>
            <a:off x="5133725" y="4504957"/>
            <a:ext cx="5137390" cy="834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tessy.feyder@education.lu</a:t>
            </a:r>
            <a:endParaRPr lang="en-US" sz="3200" b="1" dirty="0"/>
          </a:p>
        </p:txBody>
      </p:sp>
      <p:pic>
        <p:nvPicPr>
          <p:cNvPr id="3" name="Grafik 2" descr="E-Mail">
            <a:extLst>
              <a:ext uri="{FF2B5EF4-FFF2-40B4-BE49-F238E27FC236}">
                <a16:creationId xmlns:a16="http://schemas.microsoft.com/office/drawing/2014/main" id="{A4200A1F-EF16-8691-2307-4E40FE5AC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4593" y="4232908"/>
            <a:ext cx="689132" cy="68913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299293-CFC8-0004-084E-57D01C68BC70}"/>
              </a:ext>
            </a:extLst>
          </p:cNvPr>
          <p:cNvSpPr txBox="1"/>
          <p:nvPr/>
        </p:nvSpPr>
        <p:spPr>
          <a:xfrm>
            <a:off x="262400" y="196653"/>
            <a:ext cx="1174878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20477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CE265F6-D2DA-A64D-9287-4266CF35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1716976"/>
            <a:ext cx="6030796" cy="342404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27E4C0-9F95-EE4B-A121-38D6E56EF995}"/>
              </a:ext>
            </a:extLst>
          </p:cNvPr>
          <p:cNvSpPr txBox="1"/>
          <p:nvPr/>
        </p:nvSpPr>
        <p:spPr>
          <a:xfrm>
            <a:off x="527314" y="2228670"/>
            <a:ext cx="4785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7200" dirty="0"/>
              <a:t>? </a:t>
            </a:r>
            <a:r>
              <a:rPr lang="de-DE" sz="2800" dirty="0"/>
              <a:t>(questions?)</a:t>
            </a: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27DEBC-07D5-754D-90DE-DD1D65B3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86" y="6451600"/>
            <a:ext cx="3568700" cy="406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9230C68-15B0-E145-9D3D-0C4FEE67C01A}"/>
              </a:ext>
            </a:extLst>
          </p:cNvPr>
          <p:cNvSpPr txBox="1"/>
          <p:nvPr/>
        </p:nvSpPr>
        <p:spPr>
          <a:xfrm>
            <a:off x="5950858" y="5473146"/>
            <a:ext cx="5137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tessy.feyder@education.lu</a:t>
            </a:r>
            <a:endParaRPr lang="de-DE" sz="3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15AB75C-7CE6-BA4F-8F87-BB87C8A5A73D}"/>
              </a:ext>
            </a:extLst>
          </p:cNvPr>
          <p:cNvSpPr/>
          <p:nvPr/>
        </p:nvSpPr>
        <p:spPr>
          <a:xfrm>
            <a:off x="285477" y="30312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D7FD6A-E6CA-2B0D-381E-52A4A9C480B2}"/>
              </a:ext>
            </a:extLst>
          </p:cNvPr>
          <p:cNvSpPr txBox="1"/>
          <p:nvPr/>
        </p:nvSpPr>
        <p:spPr>
          <a:xfrm>
            <a:off x="678425" y="3428999"/>
            <a:ext cx="3226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- Jo, ech hunn eng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:...</a:t>
            </a:r>
          </a:p>
          <a:p>
            <a:r>
              <a:rPr lang="de-DE" sz="2400"/>
              <a:t>- Nee, ech hu </a:t>
            </a:r>
            <a:r>
              <a:rPr lang="de-DE" sz="2400" b="1"/>
              <a:t>keng</a:t>
            </a:r>
            <a:r>
              <a:rPr lang="de-DE" sz="2400"/>
              <a:t>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1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4B71-A59D-40CD-EF7A-AF34BF48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AC7D234-BD74-C628-BAE3-B90064B09FE2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4000" b="1" dirty="0"/>
              <a:t>2. Den LOD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BACFE1-593C-F33E-4ACF-0217A08C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57" y="3796322"/>
            <a:ext cx="3943685" cy="2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9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D54B18-1A9F-094C-A17E-DE8C02C1A7D8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01076DD-676E-534C-89D9-16000DEE77D0}"/>
              </a:ext>
            </a:extLst>
          </p:cNvPr>
          <p:cNvSpPr txBox="1"/>
          <p:nvPr/>
        </p:nvSpPr>
        <p:spPr>
          <a:xfrm>
            <a:off x="254156" y="1180694"/>
            <a:ext cx="86541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dirty="0">
                <a:hlinkClick r:id="rId3"/>
              </a:rPr>
              <a:t>www.lod.lu</a:t>
            </a:r>
            <a:r>
              <a:rPr lang="fr-CH" sz="3200" dirty="0"/>
              <a:t>:  </a:t>
            </a:r>
            <a:r>
              <a:rPr lang="fr-CH" sz="3200" dirty="0" err="1"/>
              <a:t>Lëtzebuergeschen</a:t>
            </a:r>
            <a:r>
              <a:rPr lang="fr-CH" sz="3200" dirty="0"/>
              <a:t> online </a:t>
            </a:r>
            <a:r>
              <a:rPr lang="fr-CH" sz="3200" dirty="0">
                <a:solidFill>
                  <a:schemeClr val="accent1"/>
                </a:solidFill>
              </a:rPr>
              <a:t>Dictionnaire</a:t>
            </a:r>
          </a:p>
          <a:p>
            <a:endParaRPr lang="de-DE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57F0B55-7409-B11E-A75A-879CB754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07" y="2073246"/>
            <a:ext cx="7710985" cy="4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3F70-118E-4A4D-9A2A-CE972FF6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/>
          </a:p>
          <a:p>
            <a:pPr>
              <a:lnSpc>
                <a:spcPct val="150000"/>
              </a:lnSpc>
            </a:pPr>
            <a:r>
              <a:rPr lang="de-DE" dirty="0" err="1"/>
              <a:t>chien</a:t>
            </a:r>
            <a:r>
              <a:rPr lang="de-DE" dirty="0"/>
              <a:t> (FR): 	..................(LU)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pic>
        <p:nvPicPr>
          <p:cNvPr id="2050" name="Picture 2" descr="Dackelblick: Woher der unwiderstehliche Blick von Hunden kommt - WELT">
            <a:extLst>
              <a:ext uri="{FF2B5EF4-FFF2-40B4-BE49-F238E27FC236}">
                <a16:creationId xmlns:a16="http://schemas.microsoft.com/office/drawing/2014/main" id="{5499F2FB-5B13-FB4D-84E1-948BD83B7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23" y="2091633"/>
            <a:ext cx="1884542" cy="18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AABFF90-C6F0-0DF8-A320-6E8438AA6457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16F4F7-AB84-13FD-6F86-9B13E8C3B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C90D3-B5F5-CDAB-1CDB-3F412B396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EDF010-C1A1-1D51-94C2-0C96DBBB47AB}"/>
              </a:ext>
            </a:extLst>
          </p:cNvPr>
          <p:cNvSpPr txBox="1"/>
          <p:nvPr/>
        </p:nvSpPr>
        <p:spPr>
          <a:xfrm>
            <a:off x="3210189" y="3136612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Hond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A75EC2-6F97-A7D8-B1A9-4A755CA8C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6219A4-84D2-F816-C22F-FF3F89132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123" y="4262410"/>
            <a:ext cx="2773606" cy="184232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56AB08-6B8A-EF0F-358E-F98E82A4586D}"/>
              </a:ext>
            </a:extLst>
          </p:cNvPr>
          <p:cNvSpPr txBox="1"/>
          <p:nvPr/>
        </p:nvSpPr>
        <p:spPr>
          <a:xfrm>
            <a:off x="254156" y="4921961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Pluriel?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188EB8-D381-BB52-BE46-80891E32ABFC}"/>
              </a:ext>
            </a:extLst>
          </p:cNvPr>
          <p:cNvSpPr txBox="1"/>
          <p:nvPr/>
        </p:nvSpPr>
        <p:spPr>
          <a:xfrm>
            <a:off x="3094096" y="492196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..................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24201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3F70-118E-4A4D-9A2A-CE972FF6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ABFF90-C6F0-0DF8-A320-6E8438AA6457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16F4F7-AB84-13FD-6F86-9B13E8C3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C90D3-B5F5-CDAB-1CDB-3F412B39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A75EC2-6F97-A7D8-B1A9-4A755CA8C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263F81-5BFC-BF7E-4B4D-972A3CB5D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76" y="2020896"/>
            <a:ext cx="1142784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44B05341-1F0F-6AF9-CAAB-2D643A1368A7}"/>
                  </a:ext>
                </a:extLst>
              </p14:cNvPr>
              <p14:cNvContentPartPr/>
              <p14:nvPr/>
            </p14:nvContentPartPr>
            <p14:xfrm>
              <a:off x="4078211" y="4910891"/>
              <a:ext cx="1563480" cy="90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44B05341-1F0F-6AF9-CAAB-2D643A1368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8211" y="4731251"/>
                <a:ext cx="17431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719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3F70-118E-4A4D-9A2A-CE972FF6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/>
          </a:p>
          <a:p>
            <a:pPr>
              <a:lnSpc>
                <a:spcPct val="150000"/>
              </a:lnSpc>
            </a:pPr>
            <a:r>
              <a:rPr lang="de-DE" dirty="0" err="1"/>
              <a:t>chien</a:t>
            </a:r>
            <a:r>
              <a:rPr lang="de-DE" dirty="0"/>
              <a:t> (FR): 	..................(LU)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pic>
        <p:nvPicPr>
          <p:cNvPr id="2050" name="Picture 2" descr="Dackelblick: Woher der unwiderstehliche Blick von Hunden kommt - WELT">
            <a:extLst>
              <a:ext uri="{FF2B5EF4-FFF2-40B4-BE49-F238E27FC236}">
                <a16:creationId xmlns:a16="http://schemas.microsoft.com/office/drawing/2014/main" id="{5499F2FB-5B13-FB4D-84E1-948BD83B7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23" y="2091633"/>
            <a:ext cx="1884542" cy="18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AABFF90-C6F0-0DF8-A320-6E8438AA6457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16F4F7-AB84-13FD-6F86-9B13E8C3B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C90D3-B5F5-CDAB-1CDB-3F412B396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EDF010-C1A1-1D51-94C2-0C96DBBB47AB}"/>
              </a:ext>
            </a:extLst>
          </p:cNvPr>
          <p:cNvSpPr txBox="1"/>
          <p:nvPr/>
        </p:nvSpPr>
        <p:spPr>
          <a:xfrm>
            <a:off x="3210189" y="3136612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Hond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A75EC2-6F97-A7D8-B1A9-4A755CA8C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6219A4-84D2-F816-C22F-FF3F89132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123" y="4262410"/>
            <a:ext cx="2773606" cy="184232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56AB08-6B8A-EF0F-358E-F98E82A4586D}"/>
              </a:ext>
            </a:extLst>
          </p:cNvPr>
          <p:cNvSpPr txBox="1"/>
          <p:nvPr/>
        </p:nvSpPr>
        <p:spPr>
          <a:xfrm>
            <a:off x="254156" y="4921961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/>
              <a:t>Pluriel?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188EB8-D381-BB52-BE46-80891E32ABFC}"/>
              </a:ext>
            </a:extLst>
          </p:cNvPr>
          <p:cNvSpPr txBox="1"/>
          <p:nvPr/>
        </p:nvSpPr>
        <p:spPr>
          <a:xfrm>
            <a:off x="3094096" y="492196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..................</a:t>
            </a:r>
            <a:endParaRPr lang="de-DE" sz="28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E692E7-35B6-7E5A-5B83-C772C868CD30}"/>
              </a:ext>
            </a:extLst>
          </p:cNvPr>
          <p:cNvSpPr txBox="1"/>
          <p:nvPr/>
        </p:nvSpPr>
        <p:spPr>
          <a:xfrm>
            <a:off x="2844828" y="4598796"/>
            <a:ext cx="2577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Hënn / (Honn)</a:t>
            </a:r>
          </a:p>
        </p:txBody>
      </p:sp>
    </p:spTree>
    <p:extLst>
      <p:ext uri="{BB962C8B-B14F-4D97-AF65-F5344CB8AC3E}">
        <p14:creationId xmlns:p14="http://schemas.microsoft.com/office/powerpoint/2010/main" val="132820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51ED7-EAD8-A17C-89AD-8FD173BF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A82144-9CC0-8B50-F44B-EB116F5F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1368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8E40AC5-BD72-EC2B-6281-8C57F4131BFF}"/>
              </a:ext>
            </a:extLst>
          </p:cNvPr>
          <p:cNvSpPr/>
          <p:nvPr/>
        </p:nvSpPr>
        <p:spPr>
          <a:xfrm>
            <a:off x="254156" y="220604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88A78F-AC29-1A03-FBFB-026336B3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43A24B-91B0-B652-39B2-146AA537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952934-16BD-96B9-392D-429EE3881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C1BE5C0-F45A-EA93-9B63-71CC456A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244" y="1682402"/>
            <a:ext cx="7772400" cy="4685063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C56C09-C7C3-C08B-F0F3-993D7AC5EEF2}"/>
              </a:ext>
            </a:extLst>
          </p:cNvPr>
          <p:cNvCxnSpPr/>
          <p:nvPr/>
        </p:nvCxnSpPr>
        <p:spPr>
          <a:xfrm flipV="1">
            <a:off x="1019908" y="5275385"/>
            <a:ext cx="740265" cy="7561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3D86EC4-024B-96D9-276D-06004EB12661}"/>
              </a:ext>
            </a:extLst>
          </p:cNvPr>
          <p:cNvSpPr txBox="1"/>
          <p:nvPr/>
        </p:nvSpPr>
        <p:spPr>
          <a:xfrm>
            <a:off x="3298764" y="4283667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chien</a:t>
            </a:r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51BC86D-DDB8-5C17-F401-2E34F824D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711" y="4283667"/>
            <a:ext cx="1358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88F6-A101-E44F-6AEF-C34745C3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0F885-1781-CC48-B126-99811E014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74" y="10489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A2EDCD-5E7C-5A4E-EBBE-BF86D6552921}"/>
              </a:ext>
            </a:extLst>
          </p:cNvPr>
          <p:cNvSpPr/>
          <p:nvPr/>
        </p:nvSpPr>
        <p:spPr>
          <a:xfrm>
            <a:off x="254156" y="220604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2C8DEC-7B64-4945-2223-8AD64420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EC2315-E8AC-9C16-A9E9-185AB452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0A58FC1-2CB5-1B83-24A0-D2AB6D37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5E6625B-A261-290E-2D71-F12A0B32A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640" y="1583990"/>
            <a:ext cx="7941068" cy="50534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5D94B4-8B2F-8988-BDBB-18AC0B0F60AB}"/>
              </a:ext>
            </a:extLst>
          </p:cNvPr>
          <p:cNvSpPr/>
          <p:nvPr/>
        </p:nvSpPr>
        <p:spPr>
          <a:xfrm>
            <a:off x="2754292" y="3657600"/>
            <a:ext cx="2046308" cy="808892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8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D75B-AE16-1E9D-5A19-A48ECBDD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5AD06-229C-BE70-77B8-72D293EB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74" y="10489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32F749-C938-89A0-5E13-8D82D31B0CFF}"/>
              </a:ext>
            </a:extLst>
          </p:cNvPr>
          <p:cNvSpPr/>
          <p:nvPr/>
        </p:nvSpPr>
        <p:spPr>
          <a:xfrm>
            <a:off x="254156" y="220604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D82D4C-7E11-9F05-0271-BFE36A8A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BD493D-91F4-D9DA-51CC-72DE36E8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951971-8F3A-9AF9-9333-80919460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F4B0C66-AD6F-FBF5-5854-43EE43845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173" y="1763967"/>
            <a:ext cx="7792602" cy="48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9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4A68-73C4-CF87-C27F-852B4893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8CD2F-105E-7BE8-4B3C-5A6B308A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/>
          </a:p>
          <a:p>
            <a:pPr>
              <a:lnSpc>
                <a:spcPct val="150000"/>
              </a:lnSpc>
            </a:pPr>
            <a:r>
              <a:rPr lang="de-DE" dirty="0" err="1"/>
              <a:t>chien</a:t>
            </a:r>
            <a:r>
              <a:rPr lang="de-DE" dirty="0"/>
              <a:t> (FR): 	..................(LU)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pic>
        <p:nvPicPr>
          <p:cNvPr id="2050" name="Picture 2" descr="Dackelblick: Woher der unwiderstehliche Blick von Hunden kommt - WELT">
            <a:extLst>
              <a:ext uri="{FF2B5EF4-FFF2-40B4-BE49-F238E27FC236}">
                <a16:creationId xmlns:a16="http://schemas.microsoft.com/office/drawing/2014/main" id="{5787FD63-183D-D183-1335-D806A225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23" y="2091633"/>
            <a:ext cx="1884542" cy="18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5CB3AC5-4A6D-C49E-4E5B-72A69460E52B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205890-7268-7352-021C-3B39C371E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D124FB-7A54-A809-E282-BB6C0E6B7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80ACE66-ADA1-2219-1A71-6E8A43A4EB6D}"/>
              </a:ext>
            </a:extLst>
          </p:cNvPr>
          <p:cNvSpPr txBox="1"/>
          <p:nvPr/>
        </p:nvSpPr>
        <p:spPr>
          <a:xfrm>
            <a:off x="3210189" y="3136612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Hond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337322-BD26-4FBC-28AA-01CA05B65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AE5FCF1-4C37-9114-E9A7-9EC3804E2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123" y="4262410"/>
            <a:ext cx="2773606" cy="184232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61A7CB-B982-F523-8462-C2CD5B3DC913}"/>
              </a:ext>
            </a:extLst>
          </p:cNvPr>
          <p:cNvSpPr txBox="1"/>
          <p:nvPr/>
        </p:nvSpPr>
        <p:spPr>
          <a:xfrm>
            <a:off x="254156" y="4921961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/>
              <a:t>Pluriel?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E76DCA-085E-6A73-B2BC-98F1663DFA25}"/>
              </a:ext>
            </a:extLst>
          </p:cNvPr>
          <p:cNvSpPr txBox="1"/>
          <p:nvPr/>
        </p:nvSpPr>
        <p:spPr>
          <a:xfrm>
            <a:off x="3094096" y="492196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..................</a:t>
            </a:r>
            <a:endParaRPr lang="de-DE" sz="28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2DC5DC-1A11-36DC-77E1-8EFFA9C3C9B0}"/>
              </a:ext>
            </a:extLst>
          </p:cNvPr>
          <p:cNvSpPr txBox="1"/>
          <p:nvPr/>
        </p:nvSpPr>
        <p:spPr>
          <a:xfrm>
            <a:off x="2844828" y="4598796"/>
            <a:ext cx="2577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Hënn / (Honn)</a:t>
            </a:r>
          </a:p>
        </p:txBody>
      </p:sp>
    </p:spTree>
    <p:extLst>
      <p:ext uri="{BB962C8B-B14F-4D97-AF65-F5344CB8AC3E}">
        <p14:creationId xmlns:p14="http://schemas.microsoft.com/office/powerpoint/2010/main" val="137146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B85A343-89A9-7045-AD74-456115AA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05" y="3766624"/>
            <a:ext cx="3669877" cy="17197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AA894C8-6B49-A146-8F87-20B6E8FC3C6E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fr-CH" sz="4000" b="1" dirty="0" err="1"/>
              <a:t>Informatiounen</a:t>
            </a:r>
            <a:endParaRPr lang="fr-CH" sz="4000" b="1" dirty="0"/>
          </a:p>
        </p:txBody>
      </p:sp>
    </p:spTree>
    <p:extLst>
      <p:ext uri="{BB962C8B-B14F-4D97-AF65-F5344CB8AC3E}">
        <p14:creationId xmlns:p14="http://schemas.microsoft.com/office/powerpoint/2010/main" val="3928439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2DD0-7BE5-B745-5872-FBB852EC0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B84E7-939D-0228-2C03-6306DFE35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C19BE1-6013-4D40-586D-3245F0865F1C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9716C3-3842-DD11-A7DE-D2A39EA1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9F5856-D451-778E-9E9A-3F5540EF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ED9557C-6407-3A8A-BDC7-37026E2E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E6A6F92-D13D-770A-2936-C4CB1A002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76" y="2020896"/>
            <a:ext cx="1142784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C291E3E7-E8C7-2902-7632-A5035F6310A6}"/>
                  </a:ext>
                </a:extLst>
              </p14:cNvPr>
              <p14:cNvContentPartPr/>
              <p14:nvPr/>
            </p14:nvContentPartPr>
            <p14:xfrm>
              <a:off x="4078211" y="4910891"/>
              <a:ext cx="1563480" cy="90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44B05341-1F0F-6AF9-CAAB-2D643A1368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8211" y="4731251"/>
                <a:ext cx="1743120" cy="3686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948CF010-7136-A27F-A8F8-37573636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0806" y="3610258"/>
            <a:ext cx="1153439" cy="1029353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B3F2A3-0F2D-A523-53C4-D0F257420ADF}"/>
              </a:ext>
            </a:extLst>
          </p:cNvPr>
          <p:cNvCxnSpPr/>
          <p:nvPr/>
        </p:nvCxnSpPr>
        <p:spPr>
          <a:xfrm flipH="1">
            <a:off x="3950708" y="4226113"/>
            <a:ext cx="2460567" cy="230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1E3807-35EC-8A7B-6BCB-FAB1D211DEEE}"/>
              </a:ext>
            </a:extLst>
          </p:cNvPr>
          <p:cNvSpPr/>
          <p:nvPr/>
        </p:nvSpPr>
        <p:spPr>
          <a:xfrm>
            <a:off x="3392821" y="4237281"/>
            <a:ext cx="432058" cy="439532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1F1176-CDC6-B17D-5B46-03830CED687A}"/>
              </a:ext>
            </a:extLst>
          </p:cNvPr>
          <p:cNvSpPr txBox="1"/>
          <p:nvPr/>
        </p:nvSpPr>
        <p:spPr>
          <a:xfrm>
            <a:off x="6470806" y="4639611"/>
            <a:ext cx="164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lauschteren</a:t>
            </a:r>
          </a:p>
        </p:txBody>
      </p:sp>
    </p:spTree>
    <p:extLst>
      <p:ext uri="{BB962C8B-B14F-4D97-AF65-F5344CB8AC3E}">
        <p14:creationId xmlns:p14="http://schemas.microsoft.com/office/powerpoint/2010/main" val="17309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3F70-118E-4A4D-9A2A-CE972FF6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Kuckt                 </a:t>
            </a:r>
            <a:r>
              <a:rPr lang="de-DE" b="1" dirty="0" err="1"/>
              <a:t>op</a:t>
            </a:r>
            <a:r>
              <a:rPr lang="de-DE" b="1" dirty="0"/>
              <a:t> </a:t>
            </a:r>
            <a:r>
              <a:rPr lang="de-DE" b="1" dirty="0">
                <a:hlinkClick r:id="rId2"/>
              </a:rPr>
              <a:t>www.lod.lu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school</a:t>
            </a:r>
            <a:r>
              <a:rPr lang="de-DE" dirty="0"/>
              <a:t> (EN)  ...................(LU)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800"/>
              <a:t>Pluriel?            </a:t>
            </a:r>
            <a:r>
              <a:rPr lang="de-DE" dirty="0"/>
              <a:t>...................(LU)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80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pic>
        <p:nvPicPr>
          <p:cNvPr id="2052" name="Picture 4" descr="Objekte für die Ausbildung in der Schule - Vektor-Clipart / Vektor-Bild">
            <a:extLst>
              <a:ext uri="{FF2B5EF4-FFF2-40B4-BE49-F238E27FC236}">
                <a16:creationId xmlns:a16="http://schemas.microsoft.com/office/drawing/2014/main" id="{0EAC0CF1-D1EC-9A4E-8C9B-3055B788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94" y="1858984"/>
            <a:ext cx="1713139" cy="17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AABFF90-C6F0-0DF8-A320-6E8438AA6457}"/>
              </a:ext>
            </a:extLst>
          </p:cNvPr>
          <p:cNvSpPr/>
          <p:nvPr/>
        </p:nvSpPr>
        <p:spPr>
          <a:xfrm>
            <a:off x="254156" y="337038"/>
            <a:ext cx="1142765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16F4F7-AB84-13FD-6F86-9B13E8C3B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20" y="1136897"/>
            <a:ext cx="1067707" cy="5304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C90D3-B5F5-CDAB-1CDB-3F412B396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707261-DF50-6353-F9CE-2BD2D29CF679}"/>
              </a:ext>
            </a:extLst>
          </p:cNvPr>
          <p:cNvSpPr txBox="1"/>
          <p:nvPr/>
        </p:nvSpPr>
        <p:spPr>
          <a:xfrm>
            <a:off x="2457340" y="2715554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Schoul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A75EC2-6F97-A7D8-B1A9-4A755CA8C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892" y="257918"/>
            <a:ext cx="1314796" cy="1387170"/>
          </a:xfrm>
          <a:prstGeom prst="rect">
            <a:avLst/>
          </a:prstGeom>
        </p:spPr>
      </p:pic>
      <p:pic>
        <p:nvPicPr>
          <p:cNvPr id="6" name="Picture 4" descr="Objekte für die Ausbildung in der Schule - Vektor-Clipart / Vektor-Bild">
            <a:extLst>
              <a:ext uri="{FF2B5EF4-FFF2-40B4-BE49-F238E27FC236}">
                <a16:creationId xmlns:a16="http://schemas.microsoft.com/office/drawing/2014/main" id="{61836737-2894-0ED8-B7F6-37BE7156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94" y="3891530"/>
            <a:ext cx="1713139" cy="17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bjekte für die Ausbildung in der Schule - Vektor-Clipart / Vektor-Bild">
            <a:extLst>
              <a:ext uri="{FF2B5EF4-FFF2-40B4-BE49-F238E27FC236}">
                <a16:creationId xmlns:a16="http://schemas.microsoft.com/office/drawing/2014/main" id="{00B50764-861E-9127-A42D-73DF749D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92" y="3891529"/>
            <a:ext cx="1713139" cy="17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E983B27-E2E0-1756-BFD7-6FDB38DF0627}"/>
              </a:ext>
            </a:extLst>
          </p:cNvPr>
          <p:cNvSpPr txBox="1"/>
          <p:nvPr/>
        </p:nvSpPr>
        <p:spPr>
          <a:xfrm>
            <a:off x="2247346" y="4181524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Schoulen</a:t>
            </a:r>
          </a:p>
        </p:txBody>
      </p:sp>
    </p:spTree>
    <p:extLst>
      <p:ext uri="{BB962C8B-B14F-4D97-AF65-F5344CB8AC3E}">
        <p14:creationId xmlns:p14="http://schemas.microsoft.com/office/powerpoint/2010/main" val="24914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FD1CBF93-187E-294F-E89B-146F23DF4959}"/>
              </a:ext>
            </a:extLst>
          </p:cNvPr>
          <p:cNvSpPr txBox="1"/>
          <p:nvPr/>
        </p:nvSpPr>
        <p:spPr>
          <a:xfrm>
            <a:off x="180774" y="798112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wunnen =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512E34-FA96-E99D-C622-D31CF124B5CB}"/>
              </a:ext>
            </a:extLst>
          </p:cNvPr>
          <p:cNvSpPr txBox="1"/>
          <p:nvPr/>
        </p:nvSpPr>
        <p:spPr>
          <a:xfrm>
            <a:off x="1899514" y="795384"/>
            <a:ext cx="242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habiter / to live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302A13-3AAC-84F7-A40D-5DBCD5E63080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07A11-6724-AF16-C365-2CB434C9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27" y="1480168"/>
            <a:ext cx="9877832" cy="50045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A1604E-B824-AC3D-5B11-A2C54E78B10A}"/>
              </a:ext>
            </a:extLst>
          </p:cNvPr>
          <p:cNvSpPr/>
          <p:nvPr/>
        </p:nvSpPr>
        <p:spPr>
          <a:xfrm>
            <a:off x="1453243" y="3721192"/>
            <a:ext cx="1485900" cy="360950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502691-A5EC-C0CC-CCEF-C708F826F458}"/>
              </a:ext>
            </a:extLst>
          </p:cNvPr>
          <p:cNvSpPr txBox="1"/>
          <p:nvPr/>
        </p:nvSpPr>
        <p:spPr>
          <a:xfrm>
            <a:off x="3826503" y="5116549"/>
            <a:ext cx="4114800" cy="1368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1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FD1CBF93-187E-294F-E89B-146F23DF4959}"/>
              </a:ext>
            </a:extLst>
          </p:cNvPr>
          <p:cNvSpPr txBox="1"/>
          <p:nvPr/>
        </p:nvSpPr>
        <p:spPr>
          <a:xfrm>
            <a:off x="170075" y="833226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wunnen =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512E34-FA96-E99D-C622-D31CF124B5CB}"/>
              </a:ext>
            </a:extLst>
          </p:cNvPr>
          <p:cNvSpPr txBox="1"/>
          <p:nvPr/>
        </p:nvSpPr>
        <p:spPr>
          <a:xfrm>
            <a:off x="1737357" y="794835"/>
            <a:ext cx="242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habiter / to live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302A13-3AAC-84F7-A40D-5DBCD5E63080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43B7CA-3BDB-87FB-DB95-5B9B6F75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7" y="1444261"/>
            <a:ext cx="8386096" cy="52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11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EA9603-9795-2547-A3FA-54E82A23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193" y="1405778"/>
            <a:ext cx="2118269" cy="438940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00582C4-78B5-E842-8602-98DDBA71EDAB}"/>
              </a:ext>
            </a:extLst>
          </p:cNvPr>
          <p:cNvSpPr txBox="1"/>
          <p:nvPr/>
        </p:nvSpPr>
        <p:spPr>
          <a:xfrm>
            <a:off x="9609547" y="3602755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Sg. 1 = </a:t>
            </a:r>
            <a:r>
              <a:rPr lang="de-DE" sz="3200" dirty="0" err="1"/>
              <a:t>ech</a:t>
            </a:r>
            <a:endParaRPr lang="de-DE" sz="32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AB441AD-9B7A-0D45-95DD-C43E5ED8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61" y="1142391"/>
            <a:ext cx="4081206" cy="378177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99A2DCB-625C-6A4C-87B6-E210FA3DC4EF}"/>
              </a:ext>
            </a:extLst>
          </p:cNvPr>
          <p:cNvSpPr txBox="1"/>
          <p:nvPr/>
        </p:nvSpPr>
        <p:spPr>
          <a:xfrm>
            <a:off x="7040238" y="57143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Sg. 2= du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9563050-2F42-8941-B43D-CC44F383B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786" y="1776294"/>
            <a:ext cx="4480197" cy="322492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63E5AFB-0C47-154E-85EE-54A3F720B31A}"/>
              </a:ext>
            </a:extLst>
          </p:cNvPr>
          <p:cNvSpPr txBox="1"/>
          <p:nvPr/>
        </p:nvSpPr>
        <p:spPr>
          <a:xfrm>
            <a:off x="7204179" y="494673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Sg. 3= </a:t>
            </a:r>
            <a:r>
              <a:rPr lang="de-DE" sz="3200" dirty="0" err="1"/>
              <a:t>hien</a:t>
            </a:r>
            <a:endParaRPr lang="de-DE" sz="320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0174889-9E63-B44E-ABF3-E6F552EBE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676" y="1578460"/>
            <a:ext cx="4511414" cy="34979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150E5D27-4F0E-7149-93F3-0EE28FEE799A}"/>
              </a:ext>
            </a:extLst>
          </p:cNvPr>
          <p:cNvSpPr txBox="1"/>
          <p:nvPr/>
        </p:nvSpPr>
        <p:spPr>
          <a:xfrm>
            <a:off x="9116855" y="5056233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Sg. 3=si / </a:t>
            </a:r>
            <a:r>
              <a:rPr lang="de-DE" sz="3200" dirty="0" err="1"/>
              <a:t>hatt</a:t>
            </a:r>
            <a:endParaRPr lang="de-DE" sz="32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B10AC8F-548C-8543-90B6-BD42646F8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5141" y="1480910"/>
            <a:ext cx="3005904" cy="2991923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9698432D-1916-E34B-84A6-70CFF1313AE3}"/>
              </a:ext>
            </a:extLst>
          </p:cNvPr>
          <p:cNvSpPr txBox="1"/>
          <p:nvPr/>
        </p:nvSpPr>
        <p:spPr>
          <a:xfrm>
            <a:off x="7349620" y="4433062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Pl 1.= mir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0A064F4-FD90-AD43-948F-2C447D23F0BA}"/>
              </a:ext>
            </a:extLst>
          </p:cNvPr>
          <p:cNvSpPr txBox="1"/>
          <p:nvPr/>
        </p:nvSpPr>
        <p:spPr>
          <a:xfrm>
            <a:off x="6287347" y="5592361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Pl. 2 = dir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01377CBF-3D35-8545-8D8D-F31A8BDC4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749" y="1603749"/>
            <a:ext cx="4186242" cy="248383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9547C86-7BB3-6646-9374-F6745FB4C422}"/>
              </a:ext>
            </a:extLst>
          </p:cNvPr>
          <p:cNvSpPr txBox="1"/>
          <p:nvPr/>
        </p:nvSpPr>
        <p:spPr>
          <a:xfrm>
            <a:off x="7213122" y="4905986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Pl. 3 = si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25FEA0-55EA-8E49-A06B-1E971F44C765}"/>
              </a:ext>
            </a:extLst>
          </p:cNvPr>
          <p:cNvSpPr/>
          <p:nvPr/>
        </p:nvSpPr>
        <p:spPr>
          <a:xfrm>
            <a:off x="136028" y="6453604"/>
            <a:ext cx="258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www.pinterest.de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652E3F-7A48-E6CC-29AD-661BA60C9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087" y="1696915"/>
            <a:ext cx="5010436" cy="44716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D1CBF93-187E-294F-E89B-146F23DF4959}"/>
              </a:ext>
            </a:extLst>
          </p:cNvPr>
          <p:cNvSpPr txBox="1"/>
          <p:nvPr/>
        </p:nvSpPr>
        <p:spPr>
          <a:xfrm>
            <a:off x="355112" y="1279802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wunnen =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512E34-FA96-E99D-C622-D31CF124B5CB}"/>
              </a:ext>
            </a:extLst>
          </p:cNvPr>
          <p:cNvSpPr txBox="1"/>
          <p:nvPr/>
        </p:nvSpPr>
        <p:spPr>
          <a:xfrm>
            <a:off x="2086689" y="1279802"/>
            <a:ext cx="242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habiter / to live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81AF89C-1941-1A85-6841-5C8295554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85" y="1265522"/>
            <a:ext cx="6177157" cy="437548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02A13-3AAC-84F7-A40D-5DBCD5E63080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736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5" grpId="0"/>
      <p:bldP spid="15" grpId="1"/>
      <p:bldP spid="20" grpId="0"/>
      <p:bldP spid="20" grpId="1"/>
      <p:bldP spid="22" grpId="0"/>
      <p:bldP spid="22" grpId="1"/>
      <p:bldP spid="27" grpId="0"/>
      <p:bldP spid="27" grpId="1"/>
      <p:bldP spid="30" grpId="0"/>
      <p:bldP spid="30" grpId="1"/>
      <p:bldP spid="33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F300764-B2F0-1B4A-97CB-1F051339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45" y="1271042"/>
            <a:ext cx="2933700" cy="5270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22318C5-4293-9B4F-B1D4-BA4A0B1F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84" y="953277"/>
            <a:ext cx="4648200" cy="414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FB5E058-5BC3-0443-AEC7-B05E2B9B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4" y="738352"/>
            <a:ext cx="5080000" cy="414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178D41-BF32-5441-BB17-6E0E00BB0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064" y="1171526"/>
            <a:ext cx="5576442" cy="423971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A4140E-08A4-6443-B470-894A179C0EC8}"/>
              </a:ext>
            </a:extLst>
          </p:cNvPr>
          <p:cNvSpPr txBox="1"/>
          <p:nvPr/>
        </p:nvSpPr>
        <p:spPr>
          <a:xfrm>
            <a:off x="256433" y="953277"/>
            <a:ext cx="37192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Sg. 1= </a:t>
            </a:r>
            <a:r>
              <a:rPr lang="de-DE" sz="4800" dirty="0" err="1"/>
              <a:t>ech </a:t>
            </a:r>
            <a:r>
              <a:rPr lang="de-DE" sz="3000" dirty="0" err="1"/>
              <a:t>(je/I) </a:t>
            </a:r>
            <a:endParaRPr lang="de-DE" sz="3000" dirty="0"/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CDE029D-8F58-3247-848F-207D6D7C06FE}"/>
              </a:ext>
            </a:extLst>
          </p:cNvPr>
          <p:cNvSpPr txBox="1"/>
          <p:nvPr/>
        </p:nvSpPr>
        <p:spPr>
          <a:xfrm>
            <a:off x="251416" y="1700456"/>
            <a:ext cx="3853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Sg.2= </a:t>
            </a:r>
            <a:r>
              <a:rPr lang="de-DE" sz="4800" dirty="0"/>
              <a:t>du </a:t>
            </a:r>
            <a:r>
              <a:rPr lang="de-DE" sz="3000" dirty="0"/>
              <a:t>(tu/ you)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22C797-D918-824E-AE62-017A22D8AD2B}"/>
              </a:ext>
            </a:extLst>
          </p:cNvPr>
          <p:cNvSpPr txBox="1"/>
          <p:nvPr/>
        </p:nvSpPr>
        <p:spPr>
          <a:xfrm>
            <a:off x="291264" y="2506594"/>
            <a:ext cx="60644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Sg.3 </a:t>
            </a:r>
            <a:r>
              <a:rPr lang="en-US" sz="2800"/>
              <a:t>männlech ♂️ </a:t>
            </a:r>
            <a:r>
              <a:rPr lang="de-DE" sz="4800" b="1" dirty="0"/>
              <a:t>= </a:t>
            </a:r>
            <a:r>
              <a:rPr lang="de-DE" sz="4800" dirty="0" err="1"/>
              <a:t>hien </a:t>
            </a:r>
            <a:r>
              <a:rPr lang="de-DE" sz="3000" dirty="0" err="1"/>
              <a:t>(il/he)</a:t>
            </a:r>
            <a:r>
              <a:rPr lang="de-DE" sz="3000" dirty="0"/>
              <a:t> </a:t>
            </a:r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BC0FA01-C34C-0B43-A9B4-E60D251F2626}"/>
              </a:ext>
            </a:extLst>
          </p:cNvPr>
          <p:cNvSpPr txBox="1"/>
          <p:nvPr/>
        </p:nvSpPr>
        <p:spPr>
          <a:xfrm>
            <a:off x="291264" y="3253939"/>
            <a:ext cx="5516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Sg.3 </a:t>
            </a:r>
            <a:r>
              <a:rPr lang="en-US" sz="2800"/>
              <a:t>weiblech ♀️ </a:t>
            </a:r>
            <a:r>
              <a:rPr lang="de-DE" sz="4800" dirty="0"/>
              <a:t>= Si, </a:t>
            </a:r>
            <a:r>
              <a:rPr lang="de-DE" sz="4800" dirty="0" err="1"/>
              <a:t>hatt </a:t>
            </a:r>
            <a:endParaRPr lang="de-DE" sz="4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0A91EF-962E-CB51-E7C2-0298A209236D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03AD1C-E19E-6133-2B6F-B7EA3A549DB1}"/>
              </a:ext>
            </a:extLst>
          </p:cNvPr>
          <p:cNvSpPr txBox="1"/>
          <p:nvPr/>
        </p:nvSpPr>
        <p:spPr>
          <a:xfrm>
            <a:off x="291264" y="4268687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Si </a:t>
            </a:r>
            <a:r>
              <a:rPr lang="de-DE" sz="3600">
                <a:sym typeface="Wingdings" pitchFamily="2" charset="2"/>
              </a:rPr>
              <a:t> hatt? </a:t>
            </a:r>
            <a:endParaRPr lang="de-DE" sz="3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5F4F7C-C911-98EF-C57F-0130FF0AC0F5}"/>
              </a:ext>
            </a:extLst>
          </p:cNvPr>
          <p:cNvSpPr txBox="1"/>
          <p:nvPr/>
        </p:nvSpPr>
        <p:spPr>
          <a:xfrm>
            <a:off x="786979" y="4978068"/>
            <a:ext cx="66367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Si </a:t>
            </a:r>
            <a:r>
              <a:rPr lang="de-DE" sz="3200">
                <a:sym typeface="Wingdings" pitchFamily="2" charset="2"/>
              </a:rPr>
              <a:t>+ hatt = weiblech </a:t>
            </a:r>
            <a:r>
              <a:rPr lang="en-US" sz="3200"/>
              <a:t>♀️</a:t>
            </a:r>
          </a:p>
          <a:p>
            <a:r>
              <a:rPr lang="en-US" sz="3200">
                <a:sym typeface="Wingdings" pitchFamily="2" charset="2"/>
              </a:rPr>
              <a:t>Si = formell (d’Cheffin...)</a:t>
            </a:r>
          </a:p>
          <a:p>
            <a:r>
              <a:rPr lang="en-US" sz="3200">
                <a:sym typeface="Wingdings" pitchFamily="2" charset="2"/>
              </a:rPr>
              <a:t>hatt = informell (d’Kanner, d’Frënn....)</a:t>
            </a:r>
            <a:r>
              <a:rPr lang="de-DE" sz="3200">
                <a:sym typeface="Wingdings" pitchFamily="2" charset="2"/>
              </a:rPr>
              <a:t>  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47187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9A78-9D57-3606-5F22-04A14C0E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DAEDAE-09BB-36ED-7D58-FFC3138FE0F4}"/>
              </a:ext>
            </a:extLst>
          </p:cNvPr>
          <p:cNvSpPr txBox="1"/>
          <p:nvPr/>
        </p:nvSpPr>
        <p:spPr>
          <a:xfrm>
            <a:off x="300981" y="2873375"/>
            <a:ext cx="4931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/>
              <a:t>Pl. 3= </a:t>
            </a:r>
            <a:r>
              <a:rPr lang="de-DE" sz="4400" dirty="0"/>
              <a:t>si </a:t>
            </a:r>
            <a:r>
              <a:rPr lang="de-DE" sz="3000" dirty="0"/>
              <a:t>(=ils / elles / they)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9882A2-7C34-FEFD-1CD2-B0D0EE20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59" y="913374"/>
            <a:ext cx="4524917" cy="47207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5174B2-1503-3E9C-6EDF-3D6254A4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63" y="1062533"/>
            <a:ext cx="6177157" cy="43754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1394E17-A45A-FFEB-3664-A0102397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44" y="1361030"/>
            <a:ext cx="6496423" cy="379413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D01A85E-C204-7D47-0512-C82A75FFD1DA}"/>
              </a:ext>
            </a:extLst>
          </p:cNvPr>
          <p:cNvSpPr txBox="1"/>
          <p:nvPr/>
        </p:nvSpPr>
        <p:spPr>
          <a:xfrm>
            <a:off x="300981" y="1062533"/>
            <a:ext cx="4315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Pl. 1= </a:t>
            </a:r>
            <a:r>
              <a:rPr lang="de-DE" sz="4800" dirty="0"/>
              <a:t>mir </a:t>
            </a:r>
            <a:r>
              <a:rPr lang="de-DE" sz="3000" dirty="0"/>
              <a:t>(nous/we)</a:t>
            </a:r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A5A42D-8B49-9BE4-488C-A983EFFC4FBD}"/>
              </a:ext>
            </a:extLst>
          </p:cNvPr>
          <p:cNvSpPr txBox="1"/>
          <p:nvPr/>
        </p:nvSpPr>
        <p:spPr>
          <a:xfrm>
            <a:off x="390413" y="1910046"/>
            <a:ext cx="4229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/>
              <a:t>Pl. 2= </a:t>
            </a:r>
            <a:r>
              <a:rPr lang="de-DE" sz="4800" dirty="0"/>
              <a:t>dir </a:t>
            </a:r>
            <a:r>
              <a:rPr lang="de-DE" sz="3000" dirty="0"/>
              <a:t>(vous/you)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E7443E6-F5DA-64BF-86D7-46BD5D490804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3989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7D642-F2AE-42E9-1680-338AAF8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FB6FD33-929C-6E9E-85F6-61D50F3356C0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82BE308-3DAF-407C-A5F6-65407DC21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986" y="2724461"/>
            <a:ext cx="301948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B52F5-7239-E4A2-1C17-221183C42E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826286" y="3656019"/>
            <a:ext cx="35704785" cy="5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F5C965-84E2-81BD-7F5B-C32594C7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151" y="2847430"/>
            <a:ext cx="1825160" cy="171779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76C7EB7-6657-0C9A-77F1-F8C06CB6A72C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81ED9D-8EA2-A21F-DEA1-8B09D95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60" y="986021"/>
            <a:ext cx="5317222" cy="51674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43C90C-3C69-E74B-0FEF-1438A8FF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75" y="1311700"/>
            <a:ext cx="5057316" cy="468863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A34BE-6631-B231-4739-6C6239FFC4D9}"/>
              </a:ext>
            </a:extLst>
          </p:cNvPr>
          <p:cNvSpPr txBox="1"/>
          <p:nvPr/>
        </p:nvSpPr>
        <p:spPr>
          <a:xfrm>
            <a:off x="6838121" y="6077740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hlinkClick r:id="rId5"/>
              </a:rPr>
              <a:t>https://tinyurl.com/persounen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9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E5E6D-CAA6-0B0A-19B4-3F4EB735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28983A1-F136-12C5-1B5E-656078F86455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3B7D6EA-28CC-95DB-1218-D6E58D7E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986" y="2724461"/>
            <a:ext cx="301948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56714-98B2-BAF5-C3C4-BBFE289499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826286" y="3656019"/>
            <a:ext cx="35704785" cy="5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0ECCA7-DCB7-90E2-D42D-BC4553FF3E38}"/>
              </a:ext>
            </a:extLst>
          </p:cNvPr>
          <p:cNvSpPr txBox="1"/>
          <p:nvPr/>
        </p:nvSpPr>
        <p:spPr>
          <a:xfrm>
            <a:off x="170075" y="719798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 dirty="0"/>
              <a:t>D‘Persounen</a:t>
            </a:r>
            <a:endParaRPr lang="de-DE" sz="32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F27A46B-2C5C-7B69-C601-21FB5691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29" y="4523613"/>
            <a:ext cx="3352800" cy="2171700"/>
          </a:xfrm>
          <a:prstGeom prst="rect">
            <a:avLst/>
          </a:prstGeom>
        </p:spPr>
      </p:pic>
      <p:sp>
        <p:nvSpPr>
          <p:cNvPr id="18" name="Abgerundete rechteckige Legende 17">
            <a:extLst>
              <a:ext uri="{FF2B5EF4-FFF2-40B4-BE49-F238E27FC236}">
                <a16:creationId xmlns:a16="http://schemas.microsoft.com/office/drawing/2014/main" id="{41745397-4333-3457-55E8-A0E3E0E5B526}"/>
              </a:ext>
            </a:extLst>
          </p:cNvPr>
          <p:cNvSpPr/>
          <p:nvPr/>
        </p:nvSpPr>
        <p:spPr>
          <a:xfrm>
            <a:off x="5433988" y="2577789"/>
            <a:ext cx="2431973" cy="847081"/>
          </a:xfrm>
          <a:prstGeom prst="wedgeRoundRectCallout">
            <a:avLst>
              <a:gd name="adj1" fmla="val 31467"/>
              <a:gd name="adj2" fmla="val 9266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/>
              <a:t>Éischt Persoun Singulier?</a:t>
            </a:r>
          </a:p>
        </p:txBody>
      </p:sp>
      <p:sp>
        <p:nvSpPr>
          <p:cNvPr id="19" name="Abgerundete rechteckige Legende 18">
            <a:extLst>
              <a:ext uri="{FF2B5EF4-FFF2-40B4-BE49-F238E27FC236}">
                <a16:creationId xmlns:a16="http://schemas.microsoft.com/office/drawing/2014/main" id="{189C3C70-309E-8445-75D0-FD3AD2D3399E}"/>
              </a:ext>
            </a:extLst>
          </p:cNvPr>
          <p:cNvSpPr/>
          <p:nvPr/>
        </p:nvSpPr>
        <p:spPr>
          <a:xfrm>
            <a:off x="8724597" y="3348153"/>
            <a:ext cx="1707638" cy="847081"/>
          </a:xfrm>
          <a:prstGeom prst="wedgeRoundRectCallout">
            <a:avLst>
              <a:gd name="adj1" fmla="val -18181"/>
              <a:gd name="adj2" fmla="val 73605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/>
              <a:t>mir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2DFD7144-222F-8863-B252-75A695C6563E}"/>
              </a:ext>
            </a:extLst>
          </p:cNvPr>
          <p:cNvSpPr/>
          <p:nvPr/>
        </p:nvSpPr>
        <p:spPr>
          <a:xfrm>
            <a:off x="4048185" y="4168627"/>
            <a:ext cx="2431973" cy="847081"/>
          </a:xfrm>
          <a:prstGeom prst="wedgeRoundRectCallout">
            <a:avLst>
              <a:gd name="adj1" fmla="val 64282"/>
              <a:gd name="adj2" fmla="val 6281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/>
              <a:t>Richteg =✔️ </a:t>
            </a:r>
          </a:p>
          <a:p>
            <a:pPr algn="ctr"/>
            <a:r>
              <a:rPr lang="de-DE" sz="2400"/>
              <a:t>Falsch = ⅹ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A5598F-8F68-F044-B48B-D3362F85AC72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13D6B1-A83F-CB87-3200-B6A54BD5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525" y="155109"/>
            <a:ext cx="1803400" cy="1752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4C1BE6-FAE4-4AE7-5AAA-079AC46B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18" y="1647791"/>
            <a:ext cx="3352800" cy="310838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631A44B-963D-04E0-0182-7DEB1C6B8CFA}"/>
              </a:ext>
            </a:extLst>
          </p:cNvPr>
          <p:cNvSpPr txBox="1"/>
          <p:nvPr/>
        </p:nvSpPr>
        <p:spPr>
          <a:xfrm>
            <a:off x="709387" y="5037691"/>
            <a:ext cx="1657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800"/>
              <a:t>= éischt</a:t>
            </a:r>
          </a:p>
          <a:p>
            <a:pPr marL="342900" indent="-342900">
              <a:buAutoNum type="arabicPeriod"/>
            </a:pPr>
            <a:r>
              <a:rPr lang="de-DE" sz="2800"/>
              <a:t>= zweet</a:t>
            </a:r>
          </a:p>
          <a:p>
            <a:pPr marL="342900" indent="-342900">
              <a:buAutoNum type="arabicPeriod"/>
            </a:pPr>
            <a:r>
              <a:rPr lang="de-DE" sz="2800"/>
              <a:t>= drëtt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5E49-E904-EAD6-BA9C-09B81E7D941C}"/>
              </a:ext>
            </a:extLst>
          </p:cNvPr>
          <p:cNvSpPr txBox="1"/>
          <p:nvPr/>
        </p:nvSpPr>
        <p:spPr>
          <a:xfrm>
            <a:off x="10280629" y="6445167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⏱ 5 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Minutten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4CF58B5-87B1-853B-7612-4101B4CB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725" y="4531191"/>
            <a:ext cx="3352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7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4A16-F30B-BCC9-9B61-C38ABF33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B166835-7C16-4D31-1BB3-DCD2D7D689E8}"/>
              </a:ext>
            </a:extLst>
          </p:cNvPr>
          <p:cNvSpPr/>
          <p:nvPr/>
        </p:nvSpPr>
        <p:spPr>
          <a:xfrm>
            <a:off x="170075" y="155109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Sprooch am Cours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B40B7A4-F0FF-2622-4F0D-89468DB8CC96}"/>
              </a:ext>
            </a:extLst>
          </p:cNvPr>
          <p:cNvSpPr txBox="1"/>
          <p:nvPr/>
        </p:nvSpPr>
        <p:spPr>
          <a:xfrm>
            <a:off x="4542183" y="598961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2"/>
              </a:rPr>
              <a:t>https://tinyurl.com/persounen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D443FD-5406-DA12-22C6-257DF174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84" y="868383"/>
            <a:ext cx="5057316" cy="46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735E4AA-4E4F-3045-A912-10B6E4C9629D}"/>
              </a:ext>
            </a:extLst>
          </p:cNvPr>
          <p:cNvSpPr txBox="1"/>
          <p:nvPr/>
        </p:nvSpPr>
        <p:spPr>
          <a:xfrm>
            <a:off x="298995" y="858647"/>
            <a:ext cx="12069551" cy="582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600" b="1" u="sng" dirty="0" err="1"/>
              <a:t>Wéini</a:t>
            </a:r>
            <a:r>
              <a:rPr lang="de-DE" sz="3600" b="1" u="sng" dirty="0"/>
              <a:t>?</a:t>
            </a:r>
            <a:r>
              <a:rPr lang="de-DE" sz="2800" b="1" u="sng" dirty="0"/>
              <a:t> </a:t>
            </a:r>
            <a:endParaRPr lang="de-DE" sz="2800" dirty="0" err="1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📅 </a:t>
            </a:r>
            <a:r>
              <a:rPr lang="de-DE" sz="3600" b="1" dirty="0" err="1"/>
              <a:t>dënschdes</a:t>
            </a:r>
            <a:r>
              <a:rPr lang="de-DE" sz="3600" dirty="0" err="1"/>
              <a:t> </a:t>
            </a:r>
            <a:r>
              <a:rPr lang="de-DE" sz="2400" dirty="0" err="1"/>
              <a:t>(mardis, tuesdays)   &amp;   </a:t>
            </a:r>
            <a:r>
              <a:rPr lang="de-DE" sz="3600" b="1" dirty="0" err="1"/>
              <a:t>freides</a:t>
            </a:r>
            <a:r>
              <a:rPr lang="de-DE" sz="3600" dirty="0" err="1"/>
              <a:t> </a:t>
            </a:r>
            <a:r>
              <a:rPr lang="de-DE" sz="2400" dirty="0" err="1"/>
              <a:t>(vendredis, fridays) </a:t>
            </a:r>
          </a:p>
          <a:p>
            <a:pPr lvl="1">
              <a:lnSpc>
                <a:spcPct val="150000"/>
              </a:lnSpc>
            </a:pPr>
            <a:r>
              <a:rPr lang="de-DE" sz="3600" b="1" dirty="0" err="1"/>
              <a:t>      + Blended Learning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⏱ 10:10-11:50</a:t>
            </a:r>
          </a:p>
          <a:p>
            <a:pPr>
              <a:lnSpc>
                <a:spcPct val="150000"/>
              </a:lnSpc>
            </a:pPr>
            <a:endParaRPr lang="de-DE" sz="3600" b="1" dirty="0" err="1"/>
          </a:p>
          <a:p>
            <a:pPr>
              <a:lnSpc>
                <a:spcPct val="150000"/>
              </a:lnSpc>
            </a:pPr>
            <a:r>
              <a:rPr lang="de-DE" sz="3600" b="1" u="sng" dirty="0" err="1"/>
              <a:t>Wou</a:t>
            </a:r>
            <a:r>
              <a:rPr lang="de-DE" sz="3600" b="1" u="sng" dirty="0"/>
              <a:t>? </a:t>
            </a:r>
            <a:endParaRPr lang="de-DE" sz="2800" u="sng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 INL Belval,  C2.02.03       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64F70C-A289-CB43-9CC0-281D5D81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4307578"/>
            <a:ext cx="1371600" cy="202758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6963983-0313-9649-B29A-B5DBF1AD5E30}"/>
              </a:ext>
            </a:extLst>
          </p:cNvPr>
          <p:cNvSpPr/>
          <p:nvPr/>
        </p:nvSpPr>
        <p:spPr>
          <a:xfrm>
            <a:off x="298995" y="17824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</a:t>
            </a:r>
            <a:endParaRPr lang="fr-CH" sz="2800" b="1" dirty="0"/>
          </a:p>
        </p:txBody>
      </p:sp>
      <p:pic>
        <p:nvPicPr>
          <p:cNvPr id="4" name="Picture 2" descr="Kalender Bilder - Kostenloser Download auf Freepik">
            <a:extLst>
              <a:ext uri="{FF2B5EF4-FFF2-40B4-BE49-F238E27FC236}">
                <a16:creationId xmlns:a16="http://schemas.microsoft.com/office/drawing/2014/main" id="{C13B7803-E23C-DA7D-5FF0-2B6FCB7D3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t="10831" r="9154" b="9439"/>
          <a:stretch/>
        </p:blipFill>
        <p:spPr bwMode="auto">
          <a:xfrm>
            <a:off x="9852922" y="4704163"/>
            <a:ext cx="1873729" cy="179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32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A273A5B2-3149-8642-A3EC-2FBA362D95B1}"/>
              </a:ext>
            </a:extLst>
          </p:cNvPr>
          <p:cNvSpPr txBox="1"/>
          <p:nvPr/>
        </p:nvSpPr>
        <p:spPr>
          <a:xfrm>
            <a:off x="254156" y="168938"/>
            <a:ext cx="7583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sz="2800" dirty="0"/>
          </a:p>
          <a:p>
            <a:endParaRPr lang="fr-CH" sz="2800" dirty="0"/>
          </a:p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46" y="994127"/>
            <a:ext cx="1473200" cy="13716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01076DD-676E-534C-89D9-16000DEE77D0}"/>
              </a:ext>
            </a:extLst>
          </p:cNvPr>
          <p:cNvSpPr txBox="1"/>
          <p:nvPr/>
        </p:nvSpPr>
        <p:spPr>
          <a:xfrm>
            <a:off x="254156" y="1806012"/>
            <a:ext cx="7583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hlinkClick r:id="rId3"/>
              </a:rPr>
              <a:t>www.lod.lu</a:t>
            </a:r>
            <a:r>
              <a:rPr lang="fr-CH" sz="2800" dirty="0"/>
              <a:t>:  </a:t>
            </a:r>
            <a:r>
              <a:rPr lang="fr-CH" sz="2800" dirty="0" err="1"/>
              <a:t>Lëtzebuergeschen</a:t>
            </a:r>
            <a:r>
              <a:rPr lang="fr-CH" sz="2800" dirty="0"/>
              <a:t> online </a:t>
            </a:r>
            <a:r>
              <a:rPr lang="fr-CH" sz="2800" dirty="0">
                <a:solidFill>
                  <a:schemeClr val="accent1"/>
                </a:solidFill>
              </a:rPr>
              <a:t>Dictionnaire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77E844-65CF-3C4D-A771-63B72FCF8066}"/>
              </a:ext>
            </a:extLst>
          </p:cNvPr>
          <p:cNvSpPr/>
          <p:nvPr/>
        </p:nvSpPr>
        <p:spPr>
          <a:xfrm>
            <a:off x="254156" y="224409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E4C36F-D2B1-4F42-92F7-7BB22D47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369" y="978557"/>
            <a:ext cx="1314796" cy="138717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54D1305-108D-4E8E-0336-4A0313AE65C6}"/>
              </a:ext>
            </a:extLst>
          </p:cNvPr>
          <p:cNvSpPr txBox="1"/>
          <p:nvPr/>
        </p:nvSpPr>
        <p:spPr>
          <a:xfrm>
            <a:off x="254156" y="2858310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Kuckt                    </a:t>
            </a:r>
            <a:r>
              <a:rPr lang="de-DE" sz="2400" b="1" dirty="0" err="1"/>
              <a:t>op</a:t>
            </a:r>
            <a:r>
              <a:rPr lang="de-DE" sz="2400" b="1" dirty="0"/>
              <a:t> </a:t>
            </a:r>
            <a:r>
              <a:rPr lang="de-DE" sz="2400" b="1" dirty="0">
                <a:hlinkClick r:id="rId3"/>
              </a:rPr>
              <a:t>www.lod.lu</a:t>
            </a:r>
            <a:r>
              <a:rPr lang="de-DE" sz="2400" b="1" dirty="0"/>
              <a:t>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AAAE2-1817-500D-2896-A7331FF7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208" y="2823894"/>
            <a:ext cx="1067707" cy="5304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4CB4A93-449B-54B2-0708-A9346A93E0CC}"/>
              </a:ext>
            </a:extLst>
          </p:cNvPr>
          <p:cNvSpPr txBox="1"/>
          <p:nvPr/>
        </p:nvSpPr>
        <p:spPr>
          <a:xfrm>
            <a:off x="254156" y="3606469"/>
            <a:ext cx="203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1. tipptopp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A22E7-95F0-86FA-670F-63AC7A3E9218}"/>
              </a:ext>
            </a:extLst>
          </p:cNvPr>
          <p:cNvSpPr txBox="1"/>
          <p:nvPr/>
        </p:nvSpPr>
        <p:spPr>
          <a:xfrm>
            <a:off x="254156" y="4219124"/>
            <a:ext cx="203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2. verstoen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5D5B88-1B9B-C809-C16B-18608B18A2FD}"/>
              </a:ext>
            </a:extLst>
          </p:cNvPr>
          <p:cNvSpPr txBox="1"/>
          <p:nvPr/>
        </p:nvSpPr>
        <p:spPr>
          <a:xfrm>
            <a:off x="254156" y="4818875"/>
            <a:ext cx="122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3.  </a:t>
            </a:r>
            <a:r>
              <a:rPr lang="de-DE" sz="3200">
                <a:solidFill>
                  <a:srgbClr val="8A416F"/>
                </a:solidFill>
              </a:rPr>
              <a:t>Fro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46C580-73E1-C995-3252-DCA5534CE8D6}"/>
              </a:ext>
            </a:extLst>
          </p:cNvPr>
          <p:cNvSpPr txBox="1"/>
          <p:nvPr/>
        </p:nvSpPr>
        <p:spPr>
          <a:xfrm>
            <a:off x="254156" y="5403650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4.  widderhuelen</a:t>
            </a:r>
            <a:endParaRPr lang="de-DE" sz="3200">
              <a:solidFill>
                <a:srgbClr val="8A416F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89337D-D4A5-4849-3B60-1274488240D2}"/>
              </a:ext>
            </a:extLst>
          </p:cNvPr>
          <p:cNvSpPr txBox="1"/>
          <p:nvPr/>
        </p:nvSpPr>
        <p:spPr>
          <a:xfrm>
            <a:off x="240489" y="6003401"/>
            <a:ext cx="295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5.  </a:t>
            </a:r>
            <a:r>
              <a:rPr lang="de-DE" sz="3200">
                <a:solidFill>
                  <a:srgbClr val="8A416F"/>
                </a:solidFill>
              </a:rPr>
              <a:t>Verbesserung</a:t>
            </a:r>
          </a:p>
        </p:txBody>
      </p:sp>
    </p:spTree>
    <p:extLst>
      <p:ext uri="{BB962C8B-B14F-4D97-AF65-F5344CB8AC3E}">
        <p14:creationId xmlns:p14="http://schemas.microsoft.com/office/powerpoint/2010/main" val="149313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A273A5B2-3149-8642-A3EC-2FBA362D95B1}"/>
              </a:ext>
            </a:extLst>
          </p:cNvPr>
          <p:cNvSpPr txBox="1"/>
          <p:nvPr/>
        </p:nvSpPr>
        <p:spPr>
          <a:xfrm>
            <a:off x="254156" y="168938"/>
            <a:ext cx="7583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sz="2800" dirty="0"/>
          </a:p>
          <a:p>
            <a:endParaRPr lang="fr-CH" sz="2800" dirty="0"/>
          </a:p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46" y="994127"/>
            <a:ext cx="1473200" cy="13716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01076DD-676E-534C-89D9-16000DEE77D0}"/>
              </a:ext>
            </a:extLst>
          </p:cNvPr>
          <p:cNvSpPr txBox="1"/>
          <p:nvPr/>
        </p:nvSpPr>
        <p:spPr>
          <a:xfrm>
            <a:off x="254156" y="1806012"/>
            <a:ext cx="7583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>
                <a:hlinkClick r:id="rId3"/>
              </a:rPr>
              <a:t>www.lod.lu</a:t>
            </a:r>
            <a:r>
              <a:rPr lang="fr-CH" sz="2800" dirty="0"/>
              <a:t>:  </a:t>
            </a:r>
            <a:r>
              <a:rPr lang="fr-CH" sz="2800" dirty="0" err="1"/>
              <a:t>Lëtzebuergeschen</a:t>
            </a:r>
            <a:r>
              <a:rPr lang="fr-CH" sz="2800" dirty="0"/>
              <a:t> online </a:t>
            </a:r>
            <a:r>
              <a:rPr lang="fr-CH" sz="2800" dirty="0">
                <a:solidFill>
                  <a:schemeClr val="accent1"/>
                </a:solidFill>
              </a:rPr>
              <a:t>Dictionnaire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77E844-65CF-3C4D-A771-63B72FCF8066}"/>
              </a:ext>
            </a:extLst>
          </p:cNvPr>
          <p:cNvSpPr/>
          <p:nvPr/>
        </p:nvSpPr>
        <p:spPr>
          <a:xfrm>
            <a:off x="254156" y="224409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E4C36F-D2B1-4F42-92F7-7BB22D47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369" y="978557"/>
            <a:ext cx="1314796" cy="138717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54D1305-108D-4E8E-0336-4A0313AE65C6}"/>
              </a:ext>
            </a:extLst>
          </p:cNvPr>
          <p:cNvSpPr txBox="1"/>
          <p:nvPr/>
        </p:nvSpPr>
        <p:spPr>
          <a:xfrm>
            <a:off x="254156" y="2858310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Kuckt                    </a:t>
            </a:r>
            <a:r>
              <a:rPr lang="de-DE" sz="2400" b="1" dirty="0" err="1"/>
              <a:t>op</a:t>
            </a:r>
            <a:r>
              <a:rPr lang="de-DE" sz="2400" b="1" dirty="0"/>
              <a:t> </a:t>
            </a:r>
            <a:r>
              <a:rPr lang="de-DE" sz="2400" b="1" dirty="0">
                <a:hlinkClick r:id="rId3"/>
              </a:rPr>
              <a:t>www.lod.lu</a:t>
            </a:r>
            <a:r>
              <a:rPr lang="de-DE" sz="2400" b="1" dirty="0"/>
              <a:t>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AAAE2-1817-500D-2896-A7331FF7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208" y="2823894"/>
            <a:ext cx="1067707" cy="5304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4CB4A93-449B-54B2-0708-A9346A93E0CC}"/>
              </a:ext>
            </a:extLst>
          </p:cNvPr>
          <p:cNvSpPr txBox="1"/>
          <p:nvPr/>
        </p:nvSpPr>
        <p:spPr>
          <a:xfrm>
            <a:off x="254156" y="3606469"/>
            <a:ext cx="309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1. notéieren Sg.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A22E7-95F0-86FA-670F-63AC7A3E9218}"/>
              </a:ext>
            </a:extLst>
          </p:cNvPr>
          <p:cNvSpPr txBox="1"/>
          <p:nvPr/>
        </p:nvSpPr>
        <p:spPr>
          <a:xfrm>
            <a:off x="254156" y="4219124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2. liesen Pl 2.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5D5B88-1B9B-C809-C16B-18608B18A2FD}"/>
              </a:ext>
            </a:extLst>
          </p:cNvPr>
          <p:cNvSpPr txBox="1"/>
          <p:nvPr/>
        </p:nvSpPr>
        <p:spPr>
          <a:xfrm>
            <a:off x="254156" y="4818875"/>
            <a:ext cx="343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3.  lauschteren Pl. 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46C580-73E1-C995-3252-DCA5534CE8D6}"/>
              </a:ext>
            </a:extLst>
          </p:cNvPr>
          <p:cNvSpPr txBox="1"/>
          <p:nvPr/>
        </p:nvSpPr>
        <p:spPr>
          <a:xfrm>
            <a:off x="254156" y="5403650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4.  kombinéieren Pl. 1</a:t>
            </a:r>
            <a:endParaRPr lang="de-DE" sz="3200">
              <a:solidFill>
                <a:srgbClr val="8A416F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89337D-D4A5-4849-3B60-1274488240D2}"/>
              </a:ext>
            </a:extLst>
          </p:cNvPr>
          <p:cNvSpPr txBox="1"/>
          <p:nvPr/>
        </p:nvSpPr>
        <p:spPr>
          <a:xfrm>
            <a:off x="240489" y="6003401"/>
            <a:ext cx="279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5.  wëssen Sg. 1</a:t>
            </a:r>
          </a:p>
        </p:txBody>
      </p:sp>
    </p:spTree>
    <p:extLst>
      <p:ext uri="{BB962C8B-B14F-4D97-AF65-F5344CB8AC3E}">
        <p14:creationId xmlns:p14="http://schemas.microsoft.com/office/powerpoint/2010/main" val="3365198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46" y="994127"/>
            <a:ext cx="1473200" cy="1371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77E844-65CF-3C4D-A771-63B72FCF8066}"/>
              </a:ext>
            </a:extLst>
          </p:cNvPr>
          <p:cNvSpPr/>
          <p:nvPr/>
        </p:nvSpPr>
        <p:spPr>
          <a:xfrm>
            <a:off x="254156" y="224409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E4C36F-D2B1-4F42-92F7-7BB22D47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369" y="978557"/>
            <a:ext cx="1314796" cy="138717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4CB4A93-449B-54B2-0708-A9346A93E0CC}"/>
              </a:ext>
            </a:extLst>
          </p:cNvPr>
          <p:cNvSpPr txBox="1"/>
          <p:nvPr/>
        </p:nvSpPr>
        <p:spPr>
          <a:xfrm>
            <a:off x="237144" y="1976661"/>
            <a:ext cx="203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1. tipptopp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9681A8-DD0C-E96C-30C9-D4E36D3583F8}"/>
              </a:ext>
            </a:extLst>
          </p:cNvPr>
          <p:cNvSpPr txBox="1"/>
          <p:nvPr/>
        </p:nvSpPr>
        <p:spPr>
          <a:xfrm>
            <a:off x="3195529" y="2063327"/>
            <a:ext cx="416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impec-nickel / tiptop-excellent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A22E7-95F0-86FA-670F-63AC7A3E9218}"/>
              </a:ext>
            </a:extLst>
          </p:cNvPr>
          <p:cNvSpPr txBox="1"/>
          <p:nvPr/>
        </p:nvSpPr>
        <p:spPr>
          <a:xfrm>
            <a:off x="236566" y="2635978"/>
            <a:ext cx="203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2. verstoen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5D5B88-1B9B-C809-C16B-18608B18A2FD}"/>
              </a:ext>
            </a:extLst>
          </p:cNvPr>
          <p:cNvSpPr txBox="1"/>
          <p:nvPr/>
        </p:nvSpPr>
        <p:spPr>
          <a:xfrm>
            <a:off x="236566" y="3295295"/>
            <a:ext cx="122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3.  </a:t>
            </a:r>
            <a:r>
              <a:rPr lang="de-DE" sz="3200">
                <a:solidFill>
                  <a:srgbClr val="8A416F"/>
                </a:solidFill>
              </a:rPr>
              <a:t>Fro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DEDD35-0AD8-F228-EED4-06BD31C16607}"/>
              </a:ext>
            </a:extLst>
          </p:cNvPr>
          <p:cNvSpPr txBox="1"/>
          <p:nvPr/>
        </p:nvSpPr>
        <p:spPr>
          <a:xfrm>
            <a:off x="3255299" y="3307755"/>
            <a:ext cx="262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question / question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ADA706-6073-2170-9955-0CA77E575B9A}"/>
              </a:ext>
            </a:extLst>
          </p:cNvPr>
          <p:cNvSpPr txBox="1"/>
          <p:nvPr/>
        </p:nvSpPr>
        <p:spPr>
          <a:xfrm>
            <a:off x="7128325" y="3356849"/>
            <a:ext cx="5115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-&gt; Entschëllegt, ech hunn eng </a:t>
            </a:r>
            <a:r>
              <a:rPr lang="de-DE" sz="2800">
                <a:solidFill>
                  <a:srgbClr val="8A416F"/>
                </a:solidFill>
              </a:rPr>
              <a:t>Fro</a:t>
            </a:r>
            <a:r>
              <a:rPr lang="de-DE" sz="2800"/>
              <a:t>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46C580-73E1-C995-3252-DCA5534CE8D6}"/>
              </a:ext>
            </a:extLst>
          </p:cNvPr>
          <p:cNvSpPr txBox="1"/>
          <p:nvPr/>
        </p:nvSpPr>
        <p:spPr>
          <a:xfrm>
            <a:off x="194386" y="3933650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4.  widderhuelen</a:t>
            </a:r>
            <a:endParaRPr lang="de-DE" sz="3200">
              <a:solidFill>
                <a:srgbClr val="8A416F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3EEFC71-C46D-F1C7-43E4-054B82609FA1}"/>
              </a:ext>
            </a:extLst>
          </p:cNvPr>
          <p:cNvSpPr txBox="1"/>
          <p:nvPr/>
        </p:nvSpPr>
        <p:spPr>
          <a:xfrm>
            <a:off x="3306338" y="3995204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répéter / to repeat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500E689-C3C8-0327-AFC5-D484A46845CD}"/>
              </a:ext>
            </a:extLst>
          </p:cNvPr>
          <p:cNvSpPr txBox="1"/>
          <p:nvPr/>
        </p:nvSpPr>
        <p:spPr>
          <a:xfrm>
            <a:off x="7079489" y="3905267"/>
            <a:ext cx="4674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-&gt; Kënnt Dir dat widderhuelen,</a:t>
            </a:r>
          </a:p>
          <a:p>
            <a:r>
              <a:rPr lang="de-DE" sz="2800"/>
              <a:t>wannechgelift.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89337D-D4A5-4849-3B60-1274488240D2}"/>
              </a:ext>
            </a:extLst>
          </p:cNvPr>
          <p:cNvSpPr txBox="1"/>
          <p:nvPr/>
        </p:nvSpPr>
        <p:spPr>
          <a:xfrm>
            <a:off x="217437" y="4592967"/>
            <a:ext cx="295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5.  </a:t>
            </a:r>
            <a:r>
              <a:rPr lang="de-DE" sz="3200">
                <a:solidFill>
                  <a:srgbClr val="8A416F"/>
                </a:solidFill>
              </a:rPr>
              <a:t>Verbesserung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B43010-FDBC-CB2A-8749-DAD205821B8D}"/>
              </a:ext>
            </a:extLst>
          </p:cNvPr>
          <p:cNvSpPr txBox="1"/>
          <p:nvPr/>
        </p:nvSpPr>
        <p:spPr>
          <a:xfrm>
            <a:off x="237144" y="109941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rgbClr val="A3327A"/>
                </a:solidFill>
              </a:rPr>
              <a:t>Verbesserung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8EEDE3-3356-5371-200D-420684312145}"/>
              </a:ext>
            </a:extLst>
          </p:cNvPr>
          <p:cNvSpPr txBox="1"/>
          <p:nvPr/>
        </p:nvSpPr>
        <p:spPr>
          <a:xfrm>
            <a:off x="3255299" y="2748603"/>
            <a:ext cx="37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comprendre / to understand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CDB14DF-9E21-1784-5890-CC4626ED1537}"/>
              </a:ext>
            </a:extLst>
          </p:cNvPr>
          <p:cNvSpPr txBox="1"/>
          <p:nvPr/>
        </p:nvSpPr>
        <p:spPr>
          <a:xfrm>
            <a:off x="7134944" y="2683208"/>
            <a:ext cx="3539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-&gt; Ech verstinn dat net.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85390EC-C380-3E57-5BA6-D964291F160B}"/>
              </a:ext>
            </a:extLst>
          </p:cNvPr>
          <p:cNvSpPr txBox="1"/>
          <p:nvPr/>
        </p:nvSpPr>
        <p:spPr>
          <a:xfrm>
            <a:off x="3357943" y="4628541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correction / marking</a:t>
            </a:r>
          </a:p>
        </p:txBody>
      </p:sp>
    </p:spTree>
    <p:extLst>
      <p:ext uri="{BB962C8B-B14F-4D97-AF65-F5344CB8AC3E}">
        <p14:creationId xmlns:p14="http://schemas.microsoft.com/office/powerpoint/2010/main" val="18701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20" grpId="0"/>
      <p:bldP spid="21" grpId="0"/>
      <p:bldP spid="14" grpId="0"/>
      <p:bldP spid="15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2C84673-653C-A14E-A836-8211461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46" y="994127"/>
            <a:ext cx="1473200" cy="1371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77E844-65CF-3C4D-A771-63B72FCF8066}"/>
              </a:ext>
            </a:extLst>
          </p:cNvPr>
          <p:cNvSpPr/>
          <p:nvPr/>
        </p:nvSpPr>
        <p:spPr>
          <a:xfrm>
            <a:off x="254156" y="224409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Den LOD</a:t>
            </a:r>
            <a:endParaRPr lang="fr-CH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E4C36F-D2B1-4F42-92F7-7BB22D47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369" y="978557"/>
            <a:ext cx="1314796" cy="138717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4CB4A93-449B-54B2-0708-A9346A93E0CC}"/>
              </a:ext>
            </a:extLst>
          </p:cNvPr>
          <p:cNvSpPr txBox="1"/>
          <p:nvPr/>
        </p:nvSpPr>
        <p:spPr>
          <a:xfrm>
            <a:off x="237144" y="1974411"/>
            <a:ext cx="309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1. notéieren Sg.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A22E7-95F0-86FA-670F-63AC7A3E9218}"/>
              </a:ext>
            </a:extLst>
          </p:cNvPr>
          <p:cNvSpPr txBox="1"/>
          <p:nvPr/>
        </p:nvSpPr>
        <p:spPr>
          <a:xfrm>
            <a:off x="237144" y="2748836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2. liesen Pl. 2.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5D5B88-1B9B-C809-C16B-18608B18A2FD}"/>
              </a:ext>
            </a:extLst>
          </p:cNvPr>
          <p:cNvSpPr txBox="1"/>
          <p:nvPr/>
        </p:nvSpPr>
        <p:spPr>
          <a:xfrm>
            <a:off x="237144" y="3429000"/>
            <a:ext cx="343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3.  lauschteren Pl. 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46C580-73E1-C995-3252-DCA5534CE8D6}"/>
              </a:ext>
            </a:extLst>
          </p:cNvPr>
          <p:cNvSpPr txBox="1"/>
          <p:nvPr/>
        </p:nvSpPr>
        <p:spPr>
          <a:xfrm>
            <a:off x="254156" y="4131425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4.  kombinéieren Pl. 1</a:t>
            </a:r>
            <a:endParaRPr lang="de-DE" sz="3200">
              <a:solidFill>
                <a:srgbClr val="8A416F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89337D-D4A5-4849-3B60-1274488240D2}"/>
              </a:ext>
            </a:extLst>
          </p:cNvPr>
          <p:cNvSpPr txBox="1"/>
          <p:nvPr/>
        </p:nvSpPr>
        <p:spPr>
          <a:xfrm>
            <a:off x="237144" y="4860408"/>
            <a:ext cx="279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5.  wëssen Sg. 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DBB371-E641-484E-CF2A-015CF5F5D609}"/>
              </a:ext>
            </a:extLst>
          </p:cNvPr>
          <p:cNvSpPr txBox="1"/>
          <p:nvPr/>
        </p:nvSpPr>
        <p:spPr>
          <a:xfrm>
            <a:off x="237144" y="109941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>
                <a:solidFill>
                  <a:srgbClr val="A3327A"/>
                </a:solidFill>
              </a:rPr>
              <a:t>Verbesserung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EE3C09-1A3D-7500-D12F-974B45C811B8}"/>
              </a:ext>
            </a:extLst>
          </p:cNvPr>
          <p:cNvSpPr txBox="1"/>
          <p:nvPr/>
        </p:nvSpPr>
        <p:spPr>
          <a:xfrm>
            <a:off x="4034434" y="1932700"/>
            <a:ext cx="2074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du notéiers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173E5FF-71E1-1C4C-E7C1-7F652B6886FA}"/>
              </a:ext>
            </a:extLst>
          </p:cNvPr>
          <p:cNvSpPr txBox="1"/>
          <p:nvPr/>
        </p:nvSpPr>
        <p:spPr>
          <a:xfrm>
            <a:off x="4045579" y="2680849"/>
            <a:ext cx="1417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dir liest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57D1F0-09B2-E5BA-8390-BA873FEC8F1C}"/>
              </a:ext>
            </a:extLst>
          </p:cNvPr>
          <p:cNvSpPr txBox="1"/>
          <p:nvPr/>
        </p:nvSpPr>
        <p:spPr>
          <a:xfrm>
            <a:off x="4045579" y="3387754"/>
            <a:ext cx="2481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si lauschteren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F7955C1-8BD3-F00E-0F95-4C6B7AEC8992}"/>
              </a:ext>
            </a:extLst>
          </p:cNvPr>
          <p:cNvSpPr txBox="1"/>
          <p:nvPr/>
        </p:nvSpPr>
        <p:spPr>
          <a:xfrm>
            <a:off x="4145079" y="4131424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mir kombinéieren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0EB14AA-5F35-E2C6-DB1B-EB93AFEDC01E}"/>
              </a:ext>
            </a:extLst>
          </p:cNvPr>
          <p:cNvSpPr txBox="1"/>
          <p:nvPr/>
        </p:nvSpPr>
        <p:spPr>
          <a:xfrm>
            <a:off x="4112289" y="4875094"/>
            <a:ext cx="1888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ech weess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B1F7C03-C09A-D0C9-9055-7001245A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81" y="1201569"/>
            <a:ext cx="1557292" cy="13382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6F6AA26-6555-BE45-3622-CFA098AD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30" y="2342042"/>
            <a:ext cx="991805" cy="96128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D901561-CAEF-55F1-4806-6CC611170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773" y="2860930"/>
            <a:ext cx="1004373" cy="10529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F8BD283-4BFD-9623-4127-E0AFCEE82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124" y="3913902"/>
            <a:ext cx="965843" cy="105499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81C4E49-8E01-05E6-22ED-F3746B8CE68F}"/>
              </a:ext>
            </a:extLst>
          </p:cNvPr>
          <p:cNvSpPr txBox="1"/>
          <p:nvPr/>
        </p:nvSpPr>
        <p:spPr>
          <a:xfrm>
            <a:off x="4373986" y="5326376"/>
            <a:ext cx="348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-&gt; Ech weess et net.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FB4F2CC-1A3D-490B-11A4-D87F35E09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877" y="5097701"/>
            <a:ext cx="131479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7C3F154-2C5C-B84A-A2AA-1ABD416D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4318"/>
            <a:ext cx="3892312" cy="29192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A8CF36D-7EDE-A545-BAA0-2A353435C0F6}"/>
              </a:ext>
            </a:extLst>
          </p:cNvPr>
          <p:cNvSpPr txBox="1"/>
          <p:nvPr/>
        </p:nvSpPr>
        <p:spPr>
          <a:xfrm>
            <a:off x="4186446" y="822735"/>
            <a:ext cx="8005554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Entschëllegt, ech</a:t>
            </a:r>
            <a:r>
              <a:rPr lang="de-DE" sz="2800" b="1" dirty="0"/>
              <a:t> </a:t>
            </a:r>
            <a:r>
              <a:rPr lang="de-DE" sz="2800" b="1" dirty="0" err="1"/>
              <a:t>hunn</a:t>
            </a:r>
            <a:r>
              <a:rPr lang="de-DE" sz="2800" b="1" dirty="0"/>
              <a:t> eng </a:t>
            </a:r>
            <a:r>
              <a:rPr lang="de-DE" sz="2800" b="1" dirty="0" err="1">
                <a:solidFill>
                  <a:srgbClr val="8A416F"/>
                </a:solidFill>
              </a:rPr>
              <a:t>Fro</a:t>
            </a:r>
            <a:r>
              <a:rPr lang="de-DE" sz="2800" b="1" dirty="0"/>
              <a:t>: ...</a:t>
            </a:r>
          </a:p>
          <a:p>
            <a:r>
              <a:rPr lang="de-DE" sz="2400" i="1" dirty="0"/>
              <a:t>Excuse me,I </a:t>
            </a:r>
            <a:r>
              <a:rPr lang="de-DE" sz="2400" i="1" dirty="0" err="1"/>
              <a:t>have</a:t>
            </a:r>
            <a:r>
              <a:rPr lang="de-DE" sz="2400" i="1" dirty="0"/>
              <a:t> a </a:t>
            </a:r>
            <a:r>
              <a:rPr lang="de-DE" sz="2400" i="1" dirty="0" err="1"/>
              <a:t>question</a:t>
            </a:r>
            <a:r>
              <a:rPr lang="de-DE" sz="2400" i="1" dirty="0"/>
              <a:t>. / </a:t>
            </a:r>
            <a:r>
              <a:rPr lang="de-DE" sz="2400" i="1" dirty="0" err="1"/>
              <a:t>J‘ai</a:t>
            </a:r>
            <a:r>
              <a:rPr lang="de-DE" sz="2400" i="1" dirty="0"/>
              <a:t> </a:t>
            </a:r>
            <a:r>
              <a:rPr lang="de-DE" sz="2400" i="1" dirty="0" err="1"/>
              <a:t>une</a:t>
            </a:r>
            <a:r>
              <a:rPr lang="de-DE" sz="2400" i="1" dirty="0"/>
              <a:t> </a:t>
            </a:r>
            <a:r>
              <a:rPr lang="de-DE" sz="2400" i="1" dirty="0" err="1"/>
              <a:t>question</a:t>
            </a:r>
            <a:r>
              <a:rPr lang="de-DE" sz="2400" i="1" dirty="0"/>
              <a:t>.</a:t>
            </a:r>
          </a:p>
          <a:p>
            <a:endParaRPr lang="de-DE" sz="2800" dirty="0"/>
          </a:p>
          <a:p>
            <a:r>
              <a:rPr lang="de-DE" sz="2800" b="1" dirty="0" err="1"/>
              <a:t>Ech</a:t>
            </a:r>
            <a:r>
              <a:rPr lang="de-DE" sz="2800" b="1" dirty="0"/>
              <a:t> </a:t>
            </a:r>
            <a:r>
              <a:rPr lang="de-DE" sz="2800" b="1" dirty="0" err="1"/>
              <a:t>verstinn</a:t>
            </a:r>
            <a:r>
              <a:rPr lang="de-DE" sz="2800" b="1" dirty="0"/>
              <a:t> </a:t>
            </a:r>
            <a:r>
              <a:rPr lang="de-DE" sz="2800" b="1" dirty="0" err="1"/>
              <a:t>dat</a:t>
            </a:r>
            <a:r>
              <a:rPr lang="de-DE" sz="2800" b="1" dirty="0"/>
              <a:t> </a:t>
            </a:r>
            <a:r>
              <a:rPr lang="de-DE" sz="2800" b="1" dirty="0" err="1"/>
              <a:t>net</a:t>
            </a:r>
            <a:r>
              <a:rPr lang="de-DE" sz="2800" b="1" dirty="0"/>
              <a:t>. </a:t>
            </a:r>
          </a:p>
          <a:p>
            <a:r>
              <a:rPr lang="de-DE" sz="2400" i="1" dirty="0"/>
              <a:t>I </a:t>
            </a:r>
            <a:r>
              <a:rPr lang="de-DE" sz="2400" i="1" dirty="0" err="1"/>
              <a:t>don‘t</a:t>
            </a:r>
            <a:r>
              <a:rPr lang="de-DE" sz="2400" i="1" dirty="0"/>
              <a:t> </a:t>
            </a:r>
            <a:r>
              <a:rPr lang="de-DE" sz="2400" i="1" dirty="0" err="1"/>
              <a:t>understand it</a:t>
            </a:r>
            <a:r>
              <a:rPr lang="de-DE" sz="2400" i="1" dirty="0"/>
              <a:t>. / Je ne le </a:t>
            </a:r>
            <a:r>
              <a:rPr lang="de-DE" sz="2400" i="1" dirty="0" err="1"/>
              <a:t>comprends</a:t>
            </a:r>
            <a:r>
              <a:rPr lang="de-DE" sz="2400" i="1" dirty="0"/>
              <a:t> </a:t>
            </a:r>
            <a:r>
              <a:rPr lang="de-DE" sz="2400" i="1" dirty="0" err="1"/>
              <a:t>pas</a:t>
            </a:r>
            <a:r>
              <a:rPr lang="de-DE" sz="2400" i="1" dirty="0"/>
              <a:t>. </a:t>
            </a:r>
          </a:p>
          <a:p>
            <a:endParaRPr lang="de-DE" sz="2800" dirty="0"/>
          </a:p>
          <a:p>
            <a:r>
              <a:rPr lang="de-DE" sz="2800" b="1" dirty="0" err="1"/>
              <a:t>Kanns</a:t>
            </a:r>
            <a:r>
              <a:rPr lang="de-DE" sz="2800" b="1" dirty="0"/>
              <a:t> du </a:t>
            </a:r>
            <a:r>
              <a:rPr lang="de-DE" sz="2800" b="1" dirty="0" err="1"/>
              <a:t>dat</a:t>
            </a:r>
            <a:r>
              <a:rPr lang="de-DE" sz="2800" b="1" dirty="0"/>
              <a:t> </a:t>
            </a:r>
            <a:r>
              <a:rPr lang="de-DE" sz="2800" b="1" dirty="0" err="1"/>
              <a:t>widderhuelen</a:t>
            </a:r>
            <a:r>
              <a:rPr lang="de-DE" sz="2800" b="1" dirty="0"/>
              <a:t>, </a:t>
            </a:r>
            <a:r>
              <a:rPr lang="de-DE" sz="2800" b="1" dirty="0" err="1"/>
              <a:t>wannechgelift</a:t>
            </a:r>
            <a:r>
              <a:rPr lang="de-DE" sz="2800" b="1" dirty="0"/>
              <a:t>?</a:t>
            </a:r>
            <a:br>
              <a:rPr lang="de-DE" sz="2800" b="1" dirty="0"/>
            </a:br>
            <a:r>
              <a:rPr lang="de-DE" sz="2800" b="1" dirty="0" err="1"/>
              <a:t>Kënnt</a:t>
            </a:r>
            <a:r>
              <a:rPr lang="de-DE" sz="2800" b="1" dirty="0"/>
              <a:t> Dir </a:t>
            </a:r>
            <a:r>
              <a:rPr lang="de-DE" sz="2800" b="1" dirty="0" err="1"/>
              <a:t>dat</a:t>
            </a:r>
            <a:r>
              <a:rPr lang="de-DE" sz="2800" b="1" dirty="0"/>
              <a:t> </a:t>
            </a:r>
            <a:r>
              <a:rPr lang="de-DE" sz="2800" b="1" dirty="0" err="1"/>
              <a:t>widderhuelen</a:t>
            </a:r>
            <a:r>
              <a:rPr lang="de-DE" sz="2800" b="1" dirty="0"/>
              <a:t>, </a:t>
            </a:r>
            <a:r>
              <a:rPr lang="de-DE" sz="2800" b="1" dirty="0" err="1"/>
              <a:t>wannechgelift</a:t>
            </a:r>
            <a:r>
              <a:rPr lang="de-DE" sz="2800" b="1" dirty="0"/>
              <a:t>? </a:t>
            </a:r>
          </a:p>
          <a:p>
            <a:r>
              <a:rPr lang="de-DE" sz="2400" i="1" dirty="0"/>
              <a:t>Can </a:t>
            </a:r>
            <a:r>
              <a:rPr lang="de-DE" sz="2400" i="1" dirty="0" err="1"/>
              <a:t>you</a:t>
            </a:r>
            <a:r>
              <a:rPr lang="de-DE" sz="2400" i="1" dirty="0"/>
              <a:t> </a:t>
            </a:r>
            <a:r>
              <a:rPr lang="de-DE" sz="2400" i="1" dirty="0" err="1"/>
              <a:t>repeat</a:t>
            </a:r>
            <a:r>
              <a:rPr lang="de-DE" sz="2400" i="1" dirty="0"/>
              <a:t> </a:t>
            </a:r>
            <a:r>
              <a:rPr lang="de-DE" sz="2400" i="1" dirty="0" err="1"/>
              <a:t>that</a:t>
            </a:r>
            <a:r>
              <a:rPr lang="de-DE" sz="2400" i="1" dirty="0"/>
              <a:t>, </a:t>
            </a:r>
            <a:r>
              <a:rPr lang="de-DE" sz="2400" i="1" dirty="0" err="1"/>
              <a:t>please</a:t>
            </a:r>
            <a:r>
              <a:rPr lang="de-DE" sz="2400" i="1" dirty="0"/>
              <a:t>?  </a:t>
            </a:r>
            <a:br>
              <a:rPr lang="de-DE" sz="2400" i="1" dirty="0"/>
            </a:br>
            <a:r>
              <a:rPr lang="de-DE" sz="2400" i="1" dirty="0" err="1"/>
              <a:t>Est-ce</a:t>
            </a:r>
            <a:r>
              <a:rPr lang="de-DE" sz="2400" i="1" dirty="0"/>
              <a:t> </a:t>
            </a:r>
            <a:r>
              <a:rPr lang="de-DE" sz="2400" i="1" dirty="0" err="1"/>
              <a:t>que</a:t>
            </a:r>
            <a:r>
              <a:rPr lang="de-DE" sz="2400" i="1" dirty="0"/>
              <a:t> tu </a:t>
            </a:r>
            <a:r>
              <a:rPr lang="de-DE" sz="2400" i="1" dirty="0" err="1"/>
              <a:t>peux</a:t>
            </a:r>
            <a:r>
              <a:rPr lang="de-DE" sz="2400" i="1" dirty="0"/>
              <a:t> / </a:t>
            </a:r>
            <a:r>
              <a:rPr lang="de-DE" sz="2400" i="1" dirty="0" err="1"/>
              <a:t>vous</a:t>
            </a:r>
            <a:r>
              <a:rPr lang="de-DE" sz="2400" i="1" dirty="0"/>
              <a:t> </a:t>
            </a:r>
            <a:r>
              <a:rPr lang="de-DE" sz="2400" i="1" dirty="0" err="1"/>
              <a:t>pouvez</a:t>
            </a:r>
            <a:r>
              <a:rPr lang="de-DE" sz="2400" i="1" dirty="0"/>
              <a:t> </a:t>
            </a:r>
            <a:r>
              <a:rPr lang="de-DE" sz="2400" i="1" dirty="0" err="1"/>
              <a:t>répéter</a:t>
            </a:r>
            <a:r>
              <a:rPr lang="de-DE" sz="2400" i="1" dirty="0"/>
              <a:t> </a:t>
            </a:r>
            <a:r>
              <a:rPr lang="de-DE" sz="2400" i="1" dirty="0" err="1"/>
              <a:t>cela</a:t>
            </a:r>
            <a:r>
              <a:rPr lang="de-DE" sz="2400" i="1" dirty="0"/>
              <a:t>, </a:t>
            </a:r>
            <a:r>
              <a:rPr lang="de-DE" sz="2400" i="1" dirty="0" err="1"/>
              <a:t>s‘il</a:t>
            </a:r>
            <a:r>
              <a:rPr lang="de-DE" sz="2400" i="1" dirty="0"/>
              <a:t> </a:t>
            </a:r>
            <a:r>
              <a:rPr lang="de-DE" sz="2400" i="1" dirty="0" err="1"/>
              <a:t>te</a:t>
            </a:r>
            <a:r>
              <a:rPr lang="de-DE" sz="2400" i="1" dirty="0"/>
              <a:t>/</a:t>
            </a:r>
            <a:r>
              <a:rPr lang="de-DE" sz="2400" i="1" dirty="0" err="1"/>
              <a:t>vous</a:t>
            </a:r>
            <a:r>
              <a:rPr lang="de-DE" sz="2400" i="1" dirty="0"/>
              <a:t> </a:t>
            </a:r>
            <a:r>
              <a:rPr lang="de-DE" sz="2400" i="1" dirty="0" err="1"/>
              <a:t>plaît</a:t>
            </a:r>
            <a:r>
              <a:rPr lang="de-DE" sz="2400" i="1" dirty="0"/>
              <a:t>?</a:t>
            </a:r>
          </a:p>
          <a:p>
            <a:endParaRPr lang="de-DE" sz="2000" i="1" dirty="0"/>
          </a:p>
          <a:p>
            <a:r>
              <a:rPr lang="de-DE" sz="2800" b="1" dirty="0"/>
              <a:t>Ech weess et net.</a:t>
            </a:r>
          </a:p>
          <a:p>
            <a:r>
              <a:rPr lang="de-DE" sz="2400" i="1" dirty="0"/>
              <a:t>I don‘t know it.</a:t>
            </a:r>
          </a:p>
          <a:p>
            <a:r>
              <a:rPr lang="de-DE" sz="2400" i="1" dirty="0"/>
              <a:t>Je ne le sais pas.</a:t>
            </a:r>
          </a:p>
          <a:p>
            <a:endParaRPr lang="de-DE" sz="2000" i="1" dirty="0"/>
          </a:p>
          <a:p>
            <a:endParaRPr lang="de-DE" dirty="0"/>
          </a:p>
          <a:p>
            <a:r>
              <a:rPr lang="de-DE" dirty="0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801E44E-5983-75BD-7FC7-A70C1C5BC5EE}"/>
              </a:ext>
            </a:extLst>
          </p:cNvPr>
          <p:cNvSpPr/>
          <p:nvPr/>
        </p:nvSpPr>
        <p:spPr>
          <a:xfrm>
            <a:off x="142880" y="109551"/>
            <a:ext cx="116250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Expressiounen am Cours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9023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EC04B-63F7-0249-9E39-0BA0E7DE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87" y="1981985"/>
            <a:ext cx="4744625" cy="33484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3C2697A-6956-8B41-9D2C-717FDF1CA0AD}"/>
              </a:ext>
            </a:extLst>
          </p:cNvPr>
          <p:cNvSpPr txBox="1"/>
          <p:nvPr/>
        </p:nvSpPr>
        <p:spPr>
          <a:xfrm>
            <a:off x="173112" y="853522"/>
            <a:ext cx="2952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D‘</a:t>
            </a:r>
            <a:r>
              <a:rPr lang="de-DE" sz="3200" b="1" u="sng">
                <a:solidFill>
                  <a:srgbClr val="79265B"/>
                </a:solidFill>
              </a:rPr>
              <a:t>Spill</a:t>
            </a:r>
            <a:r>
              <a:rPr lang="de-DE" sz="3200" b="1" u="sng"/>
              <a:t> mam </a:t>
            </a:r>
            <a:r>
              <a:rPr lang="de-DE" sz="3200" b="1" u="sng">
                <a:solidFill>
                  <a:schemeClr val="accent1"/>
                </a:solidFill>
              </a:rPr>
              <a:t>Ball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529E8A-B1F4-AD45-A194-498ECA1F17BC}"/>
              </a:ext>
            </a:extLst>
          </p:cNvPr>
          <p:cNvSpPr txBox="1"/>
          <p:nvPr/>
        </p:nvSpPr>
        <p:spPr>
          <a:xfrm>
            <a:off x="3771705" y="5699342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Mir maachen e </a:t>
            </a:r>
            <a:r>
              <a:rPr lang="de-DE" sz="3600">
                <a:solidFill>
                  <a:schemeClr val="accent1"/>
                </a:solidFill>
              </a:rPr>
              <a:t>Krees</a:t>
            </a:r>
            <a:endParaRPr lang="de-DE" sz="36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745E99-4158-994D-A586-8702DC9F0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190" y="3855053"/>
            <a:ext cx="352236" cy="38331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70B6B9B-EBEA-C143-8CAC-D49002B08D63}"/>
              </a:ext>
            </a:extLst>
          </p:cNvPr>
          <p:cNvGrpSpPr/>
          <p:nvPr/>
        </p:nvGrpSpPr>
        <p:grpSpPr>
          <a:xfrm>
            <a:off x="4291560" y="3844653"/>
            <a:ext cx="250200" cy="330120"/>
            <a:chOff x="4291560" y="3844653"/>
            <a:chExt cx="2502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03B62309-5071-4C41-9350-FA66CB6E6601}"/>
                    </a:ext>
                  </a:extLst>
                </p14:cNvPr>
                <p14:cNvContentPartPr/>
                <p14:nvPr/>
              </p14:nvContentPartPr>
              <p14:xfrm>
                <a:off x="4291560" y="3844653"/>
                <a:ext cx="250200" cy="33012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03B62309-5071-4C41-9350-FA66CB6E66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8920" y="3782013"/>
                  <a:ext cx="3758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18F44F2-7F47-9849-A54B-548B1C246E39}"/>
                    </a:ext>
                  </a:extLst>
                </p14:cNvPr>
                <p14:cNvContentPartPr/>
                <p14:nvPr/>
              </p14:nvContentPartPr>
              <p14:xfrm>
                <a:off x="4308480" y="3949413"/>
                <a:ext cx="360" cy="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618F44F2-7F47-9849-A54B-548B1C246E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5480" y="388677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BCB2409A-CB47-7144-B031-B1DA8D9A164F}"/>
              </a:ext>
            </a:extLst>
          </p:cNvPr>
          <p:cNvSpPr txBox="1"/>
          <p:nvPr/>
        </p:nvSpPr>
        <p:spPr>
          <a:xfrm>
            <a:off x="4001162" y="37810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⚽️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4BE3938-789B-F749-BA3B-827BB655E864}"/>
              </a:ext>
            </a:extLst>
          </p:cNvPr>
          <p:cNvSpPr/>
          <p:nvPr/>
        </p:nvSpPr>
        <p:spPr>
          <a:xfrm>
            <a:off x="173112" y="222976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541289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EC04B-63F7-0249-9E39-0BA0E7DE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0" y="2389121"/>
            <a:ext cx="4640874" cy="32752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3C2697A-6956-8B41-9D2C-717FDF1CA0AD}"/>
              </a:ext>
            </a:extLst>
          </p:cNvPr>
          <p:cNvSpPr txBox="1"/>
          <p:nvPr/>
        </p:nvSpPr>
        <p:spPr>
          <a:xfrm>
            <a:off x="173112" y="853522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D‘</a:t>
            </a:r>
            <a:r>
              <a:rPr lang="de-DE" sz="3200" b="1" u="sng">
                <a:solidFill>
                  <a:srgbClr val="79265B"/>
                </a:solidFill>
              </a:rPr>
              <a:t>Spill</a:t>
            </a:r>
            <a:r>
              <a:rPr lang="de-DE" sz="3200" b="1" u="sng"/>
              <a:t> mam </a:t>
            </a:r>
            <a:r>
              <a:rPr lang="de-DE" sz="3200" b="1" u="sng">
                <a:solidFill>
                  <a:schemeClr val="accent1"/>
                </a:solidFill>
              </a:rPr>
              <a:t>Ball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A9E201-AC2F-314C-8036-4D470DEBC226}"/>
              </a:ext>
            </a:extLst>
          </p:cNvPr>
          <p:cNvSpPr txBox="1"/>
          <p:nvPr/>
        </p:nvSpPr>
        <p:spPr>
          <a:xfrm>
            <a:off x="7402882" y="416112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⚽️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C697DF-C393-7840-9E2A-408DD3A7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69" y="2932315"/>
            <a:ext cx="3429174" cy="29224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09AC9DB-4DD3-064D-92E6-2BFB431DE90A}"/>
              </a:ext>
            </a:extLst>
          </p:cNvPr>
          <p:cNvSpPr txBox="1"/>
          <p:nvPr/>
        </p:nvSpPr>
        <p:spPr>
          <a:xfrm>
            <a:off x="160217" y="1559520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Kuckt d‘</a:t>
            </a:r>
            <a:r>
              <a:rPr lang="de-DE" sz="2400" b="1">
                <a:solidFill>
                  <a:schemeClr val="accent6"/>
                </a:solidFill>
              </a:rPr>
              <a:t>Bild</a:t>
            </a:r>
            <a:r>
              <a:rPr lang="de-DE" sz="2400" b="1"/>
              <a:t>! Wéi heescht dat?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0C41A4D-107C-5948-A8D8-A4D5591E7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40" y="3069130"/>
            <a:ext cx="2151519" cy="1042142"/>
          </a:xfrm>
          <a:prstGeom prst="rect">
            <a:avLst/>
          </a:prstGeom>
        </p:spPr>
      </p:pic>
      <p:pic>
        <p:nvPicPr>
          <p:cNvPr id="14" name="Picture 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C9B4AC12-802E-AC4E-97FB-F3273716C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31" y="2932315"/>
            <a:ext cx="3199030" cy="31539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1D13F07-965E-4D4D-BABB-5CB7D9052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883" y="1957321"/>
            <a:ext cx="1358900" cy="863600"/>
          </a:xfrm>
          <a:prstGeom prst="rect">
            <a:avLst/>
          </a:prstGeom>
        </p:spPr>
      </p:pic>
      <p:sp>
        <p:nvSpPr>
          <p:cNvPr id="18" name="Abgerundete rechteckige Legende 17">
            <a:extLst>
              <a:ext uri="{FF2B5EF4-FFF2-40B4-BE49-F238E27FC236}">
                <a16:creationId xmlns:a16="http://schemas.microsoft.com/office/drawing/2014/main" id="{4A7D0E7F-2450-804C-9D61-020DE16E55B2}"/>
              </a:ext>
            </a:extLst>
          </p:cNvPr>
          <p:cNvSpPr/>
          <p:nvPr/>
        </p:nvSpPr>
        <p:spPr>
          <a:xfrm>
            <a:off x="10578380" y="1940743"/>
            <a:ext cx="1613620" cy="863600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/>
              <a:t>Lauschtert!</a:t>
            </a:r>
          </a:p>
        </p:txBody>
      </p:sp>
      <p:sp>
        <p:nvSpPr>
          <p:cNvPr id="20" name="Abgerundete rechteckige Legende 19">
            <a:extLst>
              <a:ext uri="{FF2B5EF4-FFF2-40B4-BE49-F238E27FC236}">
                <a16:creationId xmlns:a16="http://schemas.microsoft.com/office/drawing/2014/main" id="{36E51137-E6F0-C141-9B83-3C2775CB5C4F}"/>
              </a:ext>
            </a:extLst>
          </p:cNvPr>
          <p:cNvSpPr/>
          <p:nvPr/>
        </p:nvSpPr>
        <p:spPr>
          <a:xfrm>
            <a:off x="5932281" y="3211154"/>
            <a:ext cx="948406" cy="758093"/>
          </a:xfrm>
          <a:prstGeom prst="wedgeRoundRectCallout">
            <a:avLst>
              <a:gd name="adj1" fmla="val 72420"/>
              <a:gd name="adj2" fmla="val 387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4E4DE-08D8-E44A-B419-E0F1C1261434}"/>
              </a:ext>
            </a:extLst>
          </p:cNvPr>
          <p:cNvSpPr/>
          <p:nvPr/>
        </p:nvSpPr>
        <p:spPr>
          <a:xfrm>
            <a:off x="160217" y="15029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9957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0208 C 0.00755 -0.00162 0.0099 -0.00023 0.01237 -0.00023 C 0.02748 -0.00023 0.02735 -0.003 0.04115 -0.00393 C 0.05508 -0.00486 0.06914 -0.00532 0.08321 -0.00578 C 0.08633 -0.00671 0.09284 -0.0081 0.09558 -0.01134 C 0.1043 -0.02175 0.09323 -0.00925 0.10169 -0.01689 C 0.10352 -0.01828 0.10508 -0.0206 0.10677 -0.02222 C 0.10781 -0.02314 0.10899 -0.02314 0.1099 -0.02407 C 0.11094 -0.025 0.11185 -0.02662 0.11302 -0.02777 C 0.11641 -0.03101 0.12018 -0.03287 0.12331 -0.0368 C 0.12643 -0.0412 0.12774 -0.04351 0.13151 -0.04606 C 0.13281 -0.04699 0.13425 -0.04722 0.13555 -0.04791 C 0.13763 -0.04884 0.13972 -0.05023 0.14167 -0.05138 L 0.14479 -0.05324 C 0.14584 -0.05393 0.14688 -0.05462 0.14792 -0.05509 C 0.16068 -0.06087 0.14479 -0.05347 0.15508 -0.05879 C 0.15638 -0.05949 0.15781 -0.05972 0.15925 -0.06064 C 0.16068 -0.06157 0.16185 -0.06319 0.16328 -0.06435 C 0.16537 -0.06574 0.16758 -0.0662 0.1694 -0.06782 C 0.18308 -0.08009 0.16602 -0.06527 0.17669 -0.07337 C 0.18919 -0.0831 0.17357 -0.07152 0.18386 -0.08078 C 0.18477 -0.08148 0.18594 -0.08171 0.18685 -0.08263 C 0.18802 -0.08356 0.1888 -0.08518 0.18998 -0.08611 C 0.19193 -0.08773 0.1944 -0.08773 0.1961 -0.08981 C 0.20104 -0.0956 0.19805 -0.09282 0.20534 -0.09722 L 0.20847 -0.09907 C 0.20951 -0.09953 0.21068 -0.09976 0.21159 -0.10069 L 0.23008 -0.12268 L 0.23308 -0.12638 C 0.23412 -0.12754 0.23503 -0.12939 0.2362 -0.13009 C 0.23998 -0.13217 0.23828 -0.13101 0.24141 -0.13356 " pathEditMode="relative" rAng="0" ptsTypes="AAAAAAAAAAAAAAAAAAAAAAAAAAAAAAA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8" grpId="0" animBg="1"/>
      <p:bldP spid="20" grpId="0" animBg="1"/>
      <p:bldP spid="20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E5A743-A954-F148-8EA9-43A32491625F}"/>
              </a:ext>
            </a:extLst>
          </p:cNvPr>
          <p:cNvSpPr txBox="1"/>
          <p:nvPr/>
        </p:nvSpPr>
        <p:spPr>
          <a:xfrm>
            <a:off x="1193674" y="3886289"/>
            <a:ext cx="226694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lb-LU" sz="3600" i="1" dirty="0"/>
              <a:t>lire</a:t>
            </a:r>
          </a:p>
          <a:p>
            <a:pPr algn="ctr">
              <a:spcAft>
                <a:spcPts val="600"/>
              </a:spcAft>
            </a:pPr>
            <a:r>
              <a:rPr lang="lb-LU" sz="3600" i="1" dirty="0"/>
              <a:t>to read</a:t>
            </a:r>
          </a:p>
        </p:txBody>
      </p:sp>
      <p:pic>
        <p:nvPicPr>
          <p:cNvPr id="5" name="Picture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CD4A5AF3-44BD-DE40-9260-74F6F0D6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99" y="1206500"/>
            <a:ext cx="4356100" cy="4445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1A62649-F109-D940-A6ED-B94627573B52}"/>
              </a:ext>
            </a:extLst>
          </p:cNvPr>
          <p:cNvSpPr txBox="1"/>
          <p:nvPr/>
        </p:nvSpPr>
        <p:spPr>
          <a:xfrm>
            <a:off x="390526" y="1694438"/>
            <a:ext cx="226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liesen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C8E022-04F0-4F4C-92FC-10A199FD129C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3140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9BE2-C007-30FC-53EA-32A0BCF3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BA40885E-C07E-ABBA-8D0D-0E70BE5A34FF}"/>
              </a:ext>
            </a:extLst>
          </p:cNvPr>
          <p:cNvSpPr txBox="1"/>
          <p:nvPr/>
        </p:nvSpPr>
        <p:spPr>
          <a:xfrm>
            <a:off x="576470" y="1659704"/>
            <a:ext cx="760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Éischt Persoun Singulier?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D80F26-05F7-8180-016A-0511FD273E24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A0A6F5F-FDE0-AD6D-E3C9-D9B5A703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84" y="1284375"/>
            <a:ext cx="2933700" cy="5270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2FB032B-65DA-1947-0A20-EB98D2BD7B8B}"/>
              </a:ext>
            </a:extLst>
          </p:cNvPr>
          <p:cNvSpPr txBox="1"/>
          <p:nvPr/>
        </p:nvSpPr>
        <p:spPr>
          <a:xfrm>
            <a:off x="1232452" y="3429000"/>
            <a:ext cx="1667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ech</a:t>
            </a:r>
          </a:p>
        </p:txBody>
      </p:sp>
    </p:spTree>
    <p:extLst>
      <p:ext uri="{BB962C8B-B14F-4D97-AF65-F5344CB8AC3E}">
        <p14:creationId xmlns:p14="http://schemas.microsoft.com/office/powerpoint/2010/main" val="32067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1A62649-F109-D940-A6ED-B94627573B52}"/>
              </a:ext>
            </a:extLst>
          </p:cNvPr>
          <p:cNvSpPr txBox="1"/>
          <p:nvPr/>
        </p:nvSpPr>
        <p:spPr>
          <a:xfrm>
            <a:off x="525131" y="1823572"/>
            <a:ext cx="5012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400" b="1" dirty="0"/>
              <a:t>Ech weess et net.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C8E022-04F0-4F4C-92FC-10A199FD129C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D65681C-1CA6-5BDC-3C14-F4351561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787" y="2177515"/>
            <a:ext cx="4003408" cy="35691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072035B-78FF-7DC9-F415-EE3D3A5B86AE}"/>
              </a:ext>
            </a:extLst>
          </p:cNvPr>
          <p:cNvSpPr txBox="1"/>
          <p:nvPr/>
        </p:nvSpPr>
        <p:spPr>
          <a:xfrm>
            <a:off x="525131" y="3126214"/>
            <a:ext cx="6096000" cy="16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600" i="1" dirty="0"/>
              <a:t>I don‘t know it.</a:t>
            </a:r>
          </a:p>
          <a:p>
            <a:pPr>
              <a:lnSpc>
                <a:spcPct val="150000"/>
              </a:lnSpc>
            </a:pPr>
            <a:r>
              <a:rPr lang="de-DE" sz="3600" i="1" dirty="0"/>
              <a:t>Je ne le sais pas.</a:t>
            </a:r>
          </a:p>
        </p:txBody>
      </p:sp>
    </p:spTree>
    <p:extLst>
      <p:ext uri="{BB962C8B-B14F-4D97-AF65-F5344CB8AC3E}">
        <p14:creationId xmlns:p14="http://schemas.microsoft.com/office/powerpoint/2010/main" val="2985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97C50CD8-C74A-4C42-A6AE-351CC5CDA784}"/>
              </a:ext>
            </a:extLst>
          </p:cNvPr>
          <p:cNvSpPr/>
          <p:nvPr/>
        </p:nvSpPr>
        <p:spPr>
          <a:xfrm>
            <a:off x="169748" y="15323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0C4568B-A477-1045-8C18-500165E526F9}"/>
              </a:ext>
            </a:extLst>
          </p:cNvPr>
          <p:cNvSpPr txBox="1"/>
          <p:nvPr/>
        </p:nvSpPr>
        <p:spPr>
          <a:xfrm>
            <a:off x="169748" y="683201"/>
            <a:ext cx="187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Datumer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ED045B-4E43-326D-0E95-91BF4605EC23}"/>
              </a:ext>
            </a:extLst>
          </p:cNvPr>
          <p:cNvSpPr txBox="1"/>
          <p:nvPr/>
        </p:nvSpPr>
        <p:spPr>
          <a:xfrm>
            <a:off x="76571" y="1551722"/>
            <a:ext cx="12115429" cy="5306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05.04-20.04</a:t>
            </a:r>
            <a:r>
              <a:rPr lang="en-US" sz="2800" b="1" dirty="0">
                <a:solidFill>
                  <a:srgbClr val="8E3870"/>
                </a:solidFill>
              </a:rPr>
              <a:t>:  </a:t>
            </a:r>
            <a:r>
              <a:rPr lang="en-US" sz="2800" dirty="0">
                <a:solidFill>
                  <a:srgbClr val="8E3870"/>
                </a:solidFill>
              </a:rPr>
              <a:t>Ouschtervakanz </a:t>
            </a:r>
            <a:r>
              <a:rPr lang="en-US" sz="2000" dirty="0"/>
              <a:t>(Vacances de Pâques / Easter holidays)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/>
              <a:t>01.05.2023: </a:t>
            </a:r>
            <a:r>
              <a:rPr lang="en-US" sz="2800" dirty="0">
                <a:solidFill>
                  <a:schemeClr val="accent1"/>
                </a:solidFill>
              </a:rPr>
              <a:t>Dag vun der Aarbecht </a:t>
            </a:r>
            <a:r>
              <a:rPr lang="en-US" sz="2000" dirty="0"/>
              <a:t>(Fête du Travail / Labour Day) </a:t>
            </a:r>
            <a:endParaRPr lang="en-US" sz="2800" dirty="0"/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/>
              <a:t>09.05:              </a:t>
            </a:r>
            <a:r>
              <a:rPr lang="en-US" sz="2800" dirty="0">
                <a:solidFill>
                  <a:schemeClr val="accent1"/>
                </a:solidFill>
              </a:rPr>
              <a:t>Europadag</a:t>
            </a:r>
            <a:r>
              <a:rPr lang="en-US" sz="2800" b="1" dirty="0"/>
              <a:t> </a:t>
            </a:r>
            <a:r>
              <a:rPr lang="en-US" sz="2000" dirty="0"/>
              <a:t>(Jour de l’Europe / Europe Day) </a:t>
            </a:r>
            <a:endParaRPr lang="en-US" sz="2800" dirty="0"/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/>
              <a:t>24.05-01.06: </a:t>
            </a:r>
            <a:r>
              <a:rPr lang="en-US" sz="2800" dirty="0">
                <a:solidFill>
                  <a:schemeClr val="accent1"/>
                </a:solidFill>
              </a:rPr>
              <a:t>Päischten </a:t>
            </a:r>
            <a:r>
              <a:rPr lang="en-US" sz="2000" dirty="0"/>
              <a:t>(Congé de la Pentecôte/Pentecoast holiday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23.06:             </a:t>
            </a:r>
            <a:r>
              <a:rPr lang="en-US" sz="2800" dirty="0">
                <a:solidFill>
                  <a:schemeClr val="accent1"/>
                </a:solidFill>
              </a:rPr>
              <a:t>Nationalfeierdag </a:t>
            </a:r>
            <a:r>
              <a:rPr lang="en-US" sz="2000" dirty="0"/>
              <a:t>(Fête national / Celebration of HRH the Grand   Duke’s birthday)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4F1B9D-8CD9-090E-5DCB-62CC0794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46" y="960811"/>
            <a:ext cx="1668064" cy="15699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F6A828-0F7A-93CD-8940-94A0306E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698" y="2752944"/>
            <a:ext cx="1692960" cy="18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E66E89-FF79-CF42-8394-98B3F90657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6082" y="1019555"/>
            <a:ext cx="4818890" cy="4818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A743-A954-F148-8EA9-43A32491625F}"/>
              </a:ext>
            </a:extLst>
          </p:cNvPr>
          <p:cNvSpPr txBox="1"/>
          <p:nvPr/>
        </p:nvSpPr>
        <p:spPr>
          <a:xfrm>
            <a:off x="173634" y="3297406"/>
            <a:ext cx="64531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lb-LU" sz="3200" i="1" dirty="0"/>
              <a:t>Est-ce que vous pouvez répéter s’il vous plaît?</a:t>
            </a:r>
          </a:p>
          <a:p>
            <a:pPr algn="ctr">
              <a:spcAft>
                <a:spcPts val="600"/>
              </a:spcAft>
            </a:pPr>
            <a:endParaRPr lang="lb-LU" sz="3200" i="1" dirty="0"/>
          </a:p>
          <a:p>
            <a:pPr algn="ctr">
              <a:spcAft>
                <a:spcPts val="600"/>
              </a:spcAft>
            </a:pPr>
            <a:r>
              <a:rPr lang="lb-LU" sz="3200" i="1" dirty="0"/>
              <a:t>Could you repeat that, please?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900AA6E-74C4-C549-880D-8E99787D8E66}"/>
              </a:ext>
            </a:extLst>
          </p:cNvPr>
          <p:cNvSpPr txBox="1"/>
          <p:nvPr/>
        </p:nvSpPr>
        <p:spPr>
          <a:xfrm>
            <a:off x="285477" y="1212212"/>
            <a:ext cx="7526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400" b="1" dirty="0"/>
              <a:t>Kënnt Dir dat widderhuelen, wannechgelift?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8E3E946-95E7-D441-94BB-FD19743381A5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4092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575F1-4ECF-D3A5-5355-4DC56D2F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29804AE-AB79-9531-634F-E858AF1C0585}"/>
              </a:ext>
            </a:extLst>
          </p:cNvPr>
          <p:cNvSpPr txBox="1"/>
          <p:nvPr/>
        </p:nvSpPr>
        <p:spPr>
          <a:xfrm>
            <a:off x="463723" y="1280944"/>
            <a:ext cx="7891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Drëtt Persoun Singulier – weiblech - formell?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D9C0CA2-D4AF-DA07-399E-92AF7FE1D089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D6906E-BE61-778E-3A21-C408E17B78B7}"/>
              </a:ext>
            </a:extLst>
          </p:cNvPr>
          <p:cNvSpPr txBox="1"/>
          <p:nvPr/>
        </p:nvSpPr>
        <p:spPr>
          <a:xfrm>
            <a:off x="1232452" y="3429000"/>
            <a:ext cx="891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Si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2309DF-E337-9073-28A5-92A939D1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71" y="2727289"/>
            <a:ext cx="4695172" cy="35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20DC5-6CB9-6F07-EBA0-DF6D55A1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79E396D6-4A06-720D-84E2-FE4845531F48}"/>
              </a:ext>
            </a:extLst>
          </p:cNvPr>
          <p:cNvSpPr txBox="1"/>
          <p:nvPr/>
        </p:nvSpPr>
        <p:spPr>
          <a:xfrm>
            <a:off x="576470" y="1659704"/>
            <a:ext cx="630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5400" b="1" dirty="0"/>
              <a:t>D’</a:t>
            </a:r>
            <a:r>
              <a:rPr lang="lb-LU" sz="5400" b="1" dirty="0">
                <a:solidFill>
                  <a:srgbClr val="8A416F"/>
                </a:solidFill>
              </a:rPr>
              <a:t>Verbesserung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71EE39-E3DB-804E-8AC4-38E762008234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BBA9E2-896C-16CE-3579-CA973FAE6372}"/>
              </a:ext>
            </a:extLst>
          </p:cNvPr>
          <p:cNvSpPr txBox="1"/>
          <p:nvPr/>
        </p:nvSpPr>
        <p:spPr>
          <a:xfrm>
            <a:off x="576470" y="4090300"/>
            <a:ext cx="72074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/>
              <a:t>correction / marking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259CCC-033A-AD9F-4CB7-80FAC98F3F03}"/>
              </a:ext>
            </a:extLst>
          </p:cNvPr>
          <p:cNvSpPr txBox="1"/>
          <p:nvPr/>
        </p:nvSpPr>
        <p:spPr>
          <a:xfrm>
            <a:off x="4370207" y="2767700"/>
            <a:ext cx="5971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-&gt; Elo maache mir d‘</a:t>
            </a:r>
            <a:r>
              <a:rPr lang="de-DE" sz="3200">
                <a:solidFill>
                  <a:srgbClr val="8A416F"/>
                </a:solidFill>
              </a:rPr>
              <a:t>Verbesserung</a:t>
            </a:r>
            <a:r>
              <a:rPr lang="de-DE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8EBA-BA04-160F-B1DD-09F2CC013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2B0218B2-582A-3B55-B64D-CF4D4643D34A}"/>
              </a:ext>
            </a:extLst>
          </p:cNvPr>
          <p:cNvSpPr txBox="1"/>
          <p:nvPr/>
        </p:nvSpPr>
        <p:spPr>
          <a:xfrm>
            <a:off x="576470" y="1659704"/>
            <a:ext cx="630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5400" b="1" dirty="0"/>
              <a:t>richteg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27789A-9DA3-EA20-9FE4-AE954F2EA37B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5D7F3-79E7-2684-26BD-BD7E0988B3BD}"/>
              </a:ext>
            </a:extLst>
          </p:cNvPr>
          <p:cNvSpPr txBox="1"/>
          <p:nvPr/>
        </p:nvSpPr>
        <p:spPr>
          <a:xfrm>
            <a:off x="576470" y="4090300"/>
            <a:ext cx="5977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/>
              <a:t>correct / right ✔️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C77D8E-F56E-C314-1C08-FBCED102F468}"/>
              </a:ext>
            </a:extLst>
          </p:cNvPr>
          <p:cNvSpPr txBox="1"/>
          <p:nvPr/>
        </p:nvSpPr>
        <p:spPr>
          <a:xfrm>
            <a:off x="2941739" y="2647291"/>
            <a:ext cx="3887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-&gt; Dat ass richteg.</a:t>
            </a:r>
          </a:p>
        </p:txBody>
      </p:sp>
    </p:spTree>
    <p:extLst>
      <p:ext uri="{BB962C8B-B14F-4D97-AF65-F5344CB8AC3E}">
        <p14:creationId xmlns:p14="http://schemas.microsoft.com/office/powerpoint/2010/main" val="218400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ADC7-D44F-EEF4-B6FA-4E87EDF71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5FB81E2B-F1DB-A8E6-74F2-CB97A7D6854B}"/>
              </a:ext>
            </a:extLst>
          </p:cNvPr>
          <p:cNvSpPr txBox="1"/>
          <p:nvPr/>
        </p:nvSpPr>
        <p:spPr>
          <a:xfrm>
            <a:off x="576470" y="1659704"/>
            <a:ext cx="630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5400" b="1" dirty="0"/>
              <a:t>falsch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C31DA9F-F0DB-AB40-9958-F43370ED898C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372142-5072-0B9A-831A-DC7007020127}"/>
              </a:ext>
            </a:extLst>
          </p:cNvPr>
          <p:cNvSpPr txBox="1"/>
          <p:nvPr/>
        </p:nvSpPr>
        <p:spPr>
          <a:xfrm>
            <a:off x="576470" y="4090300"/>
            <a:ext cx="55629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/>
              <a:t>faux / wrong ⅹ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BB191A-38FA-2916-6EF7-01A95529C6FD}"/>
              </a:ext>
            </a:extLst>
          </p:cNvPr>
          <p:cNvSpPr txBox="1"/>
          <p:nvPr/>
        </p:nvSpPr>
        <p:spPr>
          <a:xfrm>
            <a:off x="2357282" y="2628781"/>
            <a:ext cx="3642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-&gt; Dat ass falsch.</a:t>
            </a:r>
          </a:p>
        </p:txBody>
      </p:sp>
    </p:spTree>
    <p:extLst>
      <p:ext uri="{BB962C8B-B14F-4D97-AF65-F5344CB8AC3E}">
        <p14:creationId xmlns:p14="http://schemas.microsoft.com/office/powerpoint/2010/main" val="38131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E5A743-A954-F148-8EA9-43A32491625F}"/>
              </a:ext>
            </a:extLst>
          </p:cNvPr>
          <p:cNvSpPr txBox="1"/>
          <p:nvPr/>
        </p:nvSpPr>
        <p:spPr>
          <a:xfrm>
            <a:off x="690372" y="3429000"/>
            <a:ext cx="226694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lb-LU" sz="3600" i="1" dirty="0"/>
              <a:t>combiner</a:t>
            </a:r>
          </a:p>
          <a:p>
            <a:pPr>
              <a:spcAft>
                <a:spcPts val="600"/>
              </a:spcAft>
            </a:pPr>
            <a:r>
              <a:rPr lang="lb-LU" sz="3600" i="1" dirty="0"/>
              <a:t>to combine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16E45A2A-1917-4F45-8C3F-A5BBCC14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78" y="1033594"/>
            <a:ext cx="3981450" cy="5667289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169C109-47BE-0547-A137-7FB7D45FE5FD}"/>
              </a:ext>
            </a:extLst>
          </p:cNvPr>
          <p:cNvSpPr txBox="1"/>
          <p:nvPr/>
        </p:nvSpPr>
        <p:spPr>
          <a:xfrm>
            <a:off x="320154" y="1515794"/>
            <a:ext cx="435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kombinéieren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EB930A5-816A-D346-B5C5-489C9B94E08B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</p:spTree>
    <p:extLst>
      <p:ext uri="{BB962C8B-B14F-4D97-AF65-F5344CB8AC3E}">
        <p14:creationId xmlns:p14="http://schemas.microsoft.com/office/powerpoint/2010/main" val="28809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521AB-6866-B384-AB25-D26F81B4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351DC-E2E3-07A5-B817-37C0393B5A84}"/>
              </a:ext>
            </a:extLst>
          </p:cNvPr>
          <p:cNvSpPr txBox="1"/>
          <p:nvPr/>
        </p:nvSpPr>
        <p:spPr>
          <a:xfrm>
            <a:off x="285476" y="3686796"/>
            <a:ext cx="6961121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lb-LU" sz="3600" i="1" dirty="0"/>
              <a:t>Excusez-moi / Excuse me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411DA81-C89A-6CA0-8D7A-A0715D3CC8E2}"/>
              </a:ext>
            </a:extLst>
          </p:cNvPr>
          <p:cNvSpPr txBox="1"/>
          <p:nvPr/>
        </p:nvSpPr>
        <p:spPr>
          <a:xfrm>
            <a:off x="285476" y="1502735"/>
            <a:ext cx="999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Entschëllegt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5D6111-BDB8-8892-1963-51FEE7AB18CF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0B6424-EB1C-4EF5-62FA-D560CCB7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97" y="2333732"/>
            <a:ext cx="4653636" cy="260603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CC5BEC9-1F13-A725-3537-B78DE4C38462}"/>
              </a:ext>
            </a:extLst>
          </p:cNvPr>
          <p:cNvSpPr txBox="1"/>
          <p:nvPr/>
        </p:nvSpPr>
        <p:spPr>
          <a:xfrm>
            <a:off x="3107167" y="2693870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oder: Pardon</a:t>
            </a:r>
          </a:p>
        </p:txBody>
      </p:sp>
    </p:spTree>
    <p:extLst>
      <p:ext uri="{BB962C8B-B14F-4D97-AF65-F5344CB8AC3E}">
        <p14:creationId xmlns:p14="http://schemas.microsoft.com/office/powerpoint/2010/main" val="6228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E5A743-A954-F148-8EA9-43A32491625F}"/>
              </a:ext>
            </a:extLst>
          </p:cNvPr>
          <p:cNvSpPr txBox="1"/>
          <p:nvPr/>
        </p:nvSpPr>
        <p:spPr>
          <a:xfrm>
            <a:off x="285476" y="3216218"/>
            <a:ext cx="6961121" cy="1745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lb-LU" sz="3600" i="1" dirty="0"/>
              <a:t>Excusez-moi, j’ai une question.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lb-LU" sz="3600" i="1" dirty="0"/>
              <a:t>Excuse me, I have a question.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2D74C92-55D5-784F-9DC6-0C47880DAB3E}"/>
              </a:ext>
            </a:extLst>
          </p:cNvPr>
          <p:cNvSpPr txBox="1"/>
          <p:nvPr/>
        </p:nvSpPr>
        <p:spPr>
          <a:xfrm>
            <a:off x="285476" y="1502735"/>
            <a:ext cx="999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4800" b="1" dirty="0"/>
              <a:t>Entschëllegt, ech hunn eng </a:t>
            </a:r>
            <a:r>
              <a:rPr lang="lb-LU" sz="4800" b="1" dirty="0">
                <a:solidFill>
                  <a:srgbClr val="8A416F"/>
                </a:solidFill>
              </a:rPr>
              <a:t>Fro</a:t>
            </a:r>
            <a:r>
              <a:rPr lang="lb-LU" sz="4800" b="1" dirty="0"/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3C1D18A-386E-7D4D-A6AB-4C97D9D3DD91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Sprooch am Cours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E0B716-08EF-58ED-4560-7070414E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14" y="2695252"/>
            <a:ext cx="3844036" cy="36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A8CF36D-7EDE-A545-BAA0-2A353435C0F6}"/>
              </a:ext>
            </a:extLst>
          </p:cNvPr>
          <p:cNvSpPr txBox="1"/>
          <p:nvPr/>
        </p:nvSpPr>
        <p:spPr>
          <a:xfrm>
            <a:off x="4898635" y="1168636"/>
            <a:ext cx="6738984" cy="610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Entschëllegt, ech</a:t>
            </a:r>
            <a:r>
              <a:rPr lang="de-DE" sz="2800" dirty="0"/>
              <a:t> </a:t>
            </a:r>
            <a:r>
              <a:rPr lang="de-DE" sz="2800" dirty="0" err="1"/>
              <a:t>hunn</a:t>
            </a:r>
            <a:r>
              <a:rPr lang="de-DE" sz="2800" dirty="0"/>
              <a:t> eng </a:t>
            </a:r>
            <a:r>
              <a:rPr lang="de-DE" sz="2800" dirty="0" err="1">
                <a:solidFill>
                  <a:srgbClr val="8A416F"/>
                </a:solidFill>
              </a:rPr>
              <a:t>Fro</a:t>
            </a:r>
            <a:r>
              <a:rPr lang="de-DE" sz="2800" dirty="0"/>
              <a:t>: ...</a:t>
            </a:r>
          </a:p>
          <a:p>
            <a:r>
              <a:rPr lang="de-DE" sz="2000" i="1" dirty="0"/>
              <a:t>I </a:t>
            </a:r>
            <a:r>
              <a:rPr lang="de-DE" sz="2000" i="1" dirty="0" err="1"/>
              <a:t>have</a:t>
            </a:r>
            <a:r>
              <a:rPr lang="de-DE" sz="2000" i="1" dirty="0"/>
              <a:t> a </a:t>
            </a:r>
            <a:r>
              <a:rPr lang="de-DE" sz="2000" i="1" dirty="0" err="1"/>
              <a:t>question</a:t>
            </a:r>
            <a:r>
              <a:rPr lang="de-DE" sz="2000" i="1" dirty="0"/>
              <a:t>. / </a:t>
            </a:r>
            <a:r>
              <a:rPr lang="de-DE" sz="2000" i="1" dirty="0" err="1"/>
              <a:t>J‘ai</a:t>
            </a:r>
            <a:r>
              <a:rPr lang="de-DE" sz="2000" i="1" dirty="0"/>
              <a:t> </a:t>
            </a:r>
            <a:r>
              <a:rPr lang="de-DE" sz="2000" i="1" dirty="0" err="1"/>
              <a:t>une</a:t>
            </a:r>
            <a:r>
              <a:rPr lang="de-DE" sz="2000" i="1" dirty="0"/>
              <a:t> </a:t>
            </a:r>
            <a:r>
              <a:rPr lang="de-DE" sz="2000" i="1" dirty="0" err="1"/>
              <a:t>question</a:t>
            </a:r>
            <a:r>
              <a:rPr lang="de-DE" sz="2000" i="1" dirty="0"/>
              <a:t>.</a:t>
            </a:r>
          </a:p>
          <a:p>
            <a:endParaRPr lang="de-DE" sz="2800" dirty="0"/>
          </a:p>
          <a:p>
            <a:r>
              <a:rPr lang="de-DE" sz="2800" dirty="0" err="1"/>
              <a:t>Ech</a:t>
            </a:r>
            <a:r>
              <a:rPr lang="de-DE" sz="2800" dirty="0"/>
              <a:t> </a:t>
            </a:r>
            <a:r>
              <a:rPr lang="de-DE" sz="2800" dirty="0" err="1"/>
              <a:t>verstinn</a:t>
            </a:r>
            <a:r>
              <a:rPr lang="de-DE" sz="2800" dirty="0"/>
              <a:t> </a:t>
            </a:r>
            <a:r>
              <a:rPr lang="de-DE" sz="2800" dirty="0" err="1"/>
              <a:t>dat</a:t>
            </a:r>
            <a:r>
              <a:rPr lang="de-DE" sz="2800" dirty="0"/>
              <a:t> </a:t>
            </a:r>
            <a:r>
              <a:rPr lang="de-DE" sz="2800" dirty="0" err="1"/>
              <a:t>net</a:t>
            </a:r>
            <a:r>
              <a:rPr lang="de-DE" sz="2800" dirty="0"/>
              <a:t>. </a:t>
            </a:r>
          </a:p>
          <a:p>
            <a:r>
              <a:rPr lang="de-DE" sz="2800" i="1" baseline="30000" dirty="0"/>
              <a:t>I </a:t>
            </a:r>
            <a:r>
              <a:rPr lang="de-DE" sz="2800" i="1" baseline="30000" dirty="0" err="1"/>
              <a:t>don‘t</a:t>
            </a:r>
            <a:r>
              <a:rPr lang="de-DE" sz="2800" i="1" baseline="30000" dirty="0"/>
              <a:t> </a:t>
            </a:r>
            <a:r>
              <a:rPr lang="de-DE" sz="2800" i="1" baseline="30000" dirty="0" err="1"/>
              <a:t>understand</a:t>
            </a:r>
            <a:r>
              <a:rPr lang="de-DE" sz="2800" i="1" baseline="30000" dirty="0"/>
              <a:t>. / Je ne </a:t>
            </a:r>
            <a:r>
              <a:rPr lang="de-DE" sz="2800" i="1" baseline="30000" dirty="0" err="1"/>
              <a:t>comprends</a:t>
            </a:r>
            <a:r>
              <a:rPr lang="de-DE" sz="2800" i="1" baseline="30000" dirty="0"/>
              <a:t> </a:t>
            </a:r>
            <a:r>
              <a:rPr lang="de-DE" sz="2800" i="1" baseline="30000" dirty="0" err="1"/>
              <a:t>pas</a:t>
            </a:r>
            <a:r>
              <a:rPr lang="de-DE" sz="2800" i="1" baseline="30000" dirty="0"/>
              <a:t>. </a:t>
            </a:r>
          </a:p>
          <a:p>
            <a:endParaRPr lang="de-DE" sz="2800" dirty="0"/>
          </a:p>
          <a:p>
            <a:r>
              <a:rPr lang="de-DE" sz="2800" b="1" dirty="0" err="1"/>
              <a:t>Kanns</a:t>
            </a:r>
            <a:r>
              <a:rPr lang="de-DE" sz="2800" b="1" dirty="0"/>
              <a:t> du</a:t>
            </a:r>
            <a:r>
              <a:rPr lang="de-DE" sz="2800" dirty="0"/>
              <a:t> </a:t>
            </a:r>
            <a:r>
              <a:rPr lang="de-DE" sz="2800" dirty="0" err="1"/>
              <a:t>dat</a:t>
            </a:r>
            <a:r>
              <a:rPr lang="de-DE" sz="2800" dirty="0"/>
              <a:t> </a:t>
            </a:r>
            <a:r>
              <a:rPr lang="de-DE" sz="2800" dirty="0" err="1"/>
              <a:t>widderhuelen</a:t>
            </a:r>
            <a:r>
              <a:rPr lang="de-DE" sz="2800" dirty="0"/>
              <a:t>, </a:t>
            </a:r>
            <a:r>
              <a:rPr lang="de-DE" sz="2800" dirty="0" err="1"/>
              <a:t>wannechgelift</a:t>
            </a:r>
            <a:r>
              <a:rPr lang="de-DE" sz="2800" dirty="0"/>
              <a:t>?</a:t>
            </a:r>
            <a:br>
              <a:rPr lang="de-DE" sz="2800" dirty="0"/>
            </a:br>
            <a:r>
              <a:rPr lang="de-DE" sz="2800" b="1" dirty="0" err="1"/>
              <a:t>Kënnt</a:t>
            </a:r>
            <a:r>
              <a:rPr lang="de-DE" sz="2800" b="1" dirty="0"/>
              <a:t> Dir </a:t>
            </a:r>
            <a:r>
              <a:rPr lang="de-DE" sz="2800" dirty="0" err="1"/>
              <a:t>dat</a:t>
            </a:r>
            <a:r>
              <a:rPr lang="de-DE" sz="2800" dirty="0"/>
              <a:t> </a:t>
            </a:r>
            <a:r>
              <a:rPr lang="de-DE" sz="2800" dirty="0" err="1"/>
              <a:t>widderhuelen</a:t>
            </a:r>
            <a:r>
              <a:rPr lang="de-DE" sz="2800" dirty="0"/>
              <a:t>, </a:t>
            </a:r>
            <a:r>
              <a:rPr lang="de-DE" sz="2800" dirty="0" err="1"/>
              <a:t>wannechgelift</a:t>
            </a:r>
            <a:r>
              <a:rPr lang="de-DE" sz="2800" dirty="0"/>
              <a:t>? </a:t>
            </a:r>
          </a:p>
          <a:p>
            <a:r>
              <a:rPr lang="de-DE" sz="2000" i="1" dirty="0"/>
              <a:t>Can </a:t>
            </a:r>
            <a:r>
              <a:rPr lang="de-DE" sz="2000" i="1" dirty="0" err="1"/>
              <a:t>you</a:t>
            </a:r>
            <a:r>
              <a:rPr lang="de-DE" sz="2000" i="1" dirty="0"/>
              <a:t> </a:t>
            </a:r>
            <a:r>
              <a:rPr lang="de-DE" sz="2000" i="1" dirty="0" err="1"/>
              <a:t>repeat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, </a:t>
            </a:r>
            <a:r>
              <a:rPr lang="de-DE" sz="2000" i="1" dirty="0" err="1"/>
              <a:t>please</a:t>
            </a:r>
            <a:r>
              <a:rPr lang="de-DE" sz="2000" i="1" dirty="0"/>
              <a:t>?  </a:t>
            </a:r>
            <a:br>
              <a:rPr lang="de-DE" sz="2000" i="1" dirty="0"/>
            </a:br>
            <a:r>
              <a:rPr lang="de-DE" sz="2000" i="1" dirty="0" err="1"/>
              <a:t>Est-ce</a:t>
            </a:r>
            <a:r>
              <a:rPr lang="de-DE" sz="2000" i="1" dirty="0"/>
              <a:t> </a:t>
            </a:r>
            <a:r>
              <a:rPr lang="de-DE" sz="2000" i="1" dirty="0" err="1"/>
              <a:t>que</a:t>
            </a:r>
            <a:r>
              <a:rPr lang="de-DE" sz="2000" i="1" dirty="0"/>
              <a:t> tu </a:t>
            </a:r>
            <a:r>
              <a:rPr lang="de-DE" sz="2000" i="1" dirty="0" err="1"/>
              <a:t>peux</a:t>
            </a:r>
            <a:r>
              <a:rPr lang="de-DE" sz="2000" i="1" dirty="0"/>
              <a:t> / </a:t>
            </a:r>
            <a:r>
              <a:rPr lang="de-DE" sz="2000" i="1" dirty="0" err="1"/>
              <a:t>vous</a:t>
            </a:r>
            <a:r>
              <a:rPr lang="de-DE" sz="2000" i="1" dirty="0"/>
              <a:t> </a:t>
            </a:r>
            <a:r>
              <a:rPr lang="de-DE" sz="2000" i="1" dirty="0" err="1"/>
              <a:t>pouvez</a:t>
            </a:r>
            <a:r>
              <a:rPr lang="de-DE" sz="2000" i="1" dirty="0"/>
              <a:t> </a:t>
            </a:r>
            <a:r>
              <a:rPr lang="de-DE" sz="2000" i="1" dirty="0" err="1"/>
              <a:t>répéter</a:t>
            </a:r>
            <a:r>
              <a:rPr lang="de-DE" sz="2000" i="1" dirty="0"/>
              <a:t> </a:t>
            </a:r>
            <a:r>
              <a:rPr lang="de-DE" sz="2000" i="1" dirty="0" err="1"/>
              <a:t>cela</a:t>
            </a:r>
            <a:r>
              <a:rPr lang="de-DE" sz="2000" i="1" dirty="0"/>
              <a:t>, </a:t>
            </a:r>
            <a:r>
              <a:rPr lang="de-DE" sz="2000" i="1" dirty="0" err="1"/>
              <a:t>s‘il</a:t>
            </a:r>
            <a:r>
              <a:rPr lang="de-DE" sz="2000" i="1" dirty="0"/>
              <a:t> </a:t>
            </a:r>
            <a:r>
              <a:rPr lang="de-DE" sz="2000" i="1" dirty="0" err="1"/>
              <a:t>te</a:t>
            </a:r>
            <a:r>
              <a:rPr lang="de-DE" sz="2000" i="1" dirty="0"/>
              <a:t>/</a:t>
            </a:r>
            <a:r>
              <a:rPr lang="de-DE" sz="2000" i="1" dirty="0" err="1"/>
              <a:t>vous</a:t>
            </a:r>
            <a:r>
              <a:rPr lang="de-DE" sz="2000" i="1" dirty="0"/>
              <a:t> </a:t>
            </a:r>
            <a:r>
              <a:rPr lang="de-DE" sz="2000" i="1" dirty="0" err="1"/>
              <a:t>plaît</a:t>
            </a:r>
            <a:r>
              <a:rPr lang="de-DE" sz="2000" i="1" dirty="0"/>
              <a:t>?</a:t>
            </a:r>
          </a:p>
          <a:p>
            <a:endParaRPr lang="de-DE" sz="2000" i="1" dirty="0"/>
          </a:p>
          <a:p>
            <a:r>
              <a:rPr lang="de-DE" sz="2800" dirty="0"/>
              <a:t>Ech weess et net.</a:t>
            </a:r>
          </a:p>
          <a:p>
            <a:r>
              <a:rPr lang="de-DE" sz="2000" i="1" dirty="0"/>
              <a:t>I don‘t know it.</a:t>
            </a:r>
          </a:p>
          <a:p>
            <a:r>
              <a:rPr lang="de-DE" sz="2000" i="1" dirty="0"/>
              <a:t>Je ne le sais pas.</a:t>
            </a:r>
          </a:p>
          <a:p>
            <a:endParaRPr lang="de-DE" sz="2000" i="1" dirty="0"/>
          </a:p>
          <a:p>
            <a:endParaRPr lang="de-DE" dirty="0"/>
          </a:p>
          <a:p>
            <a:r>
              <a:rPr lang="de-DE" dirty="0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801E44E-5983-75BD-7FC7-A70C1C5BC5EE}"/>
              </a:ext>
            </a:extLst>
          </p:cNvPr>
          <p:cNvSpPr/>
          <p:nvPr/>
        </p:nvSpPr>
        <p:spPr>
          <a:xfrm>
            <a:off x="283475" y="196770"/>
            <a:ext cx="1162504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Hausaufgab 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(devoir à domicile / homework)</a:t>
            </a:r>
            <a:endParaRPr lang="fr-CH" sz="24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0ED3DD-2682-4AEA-0025-F190C0A8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1" y="1676636"/>
            <a:ext cx="3530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CE265F6-D2DA-A64D-9287-4266CF35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1716976"/>
            <a:ext cx="6030796" cy="342404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27E4C0-9F95-EE4B-A121-38D6E56EF995}"/>
              </a:ext>
            </a:extLst>
          </p:cNvPr>
          <p:cNvSpPr txBox="1"/>
          <p:nvPr/>
        </p:nvSpPr>
        <p:spPr>
          <a:xfrm>
            <a:off x="527314" y="2228670"/>
            <a:ext cx="4785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7200" dirty="0"/>
              <a:t>? </a:t>
            </a:r>
            <a:r>
              <a:rPr lang="de-DE" sz="2800" dirty="0"/>
              <a:t>(questions?)</a:t>
            </a: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27DEBC-07D5-754D-90DE-DD1D65B3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86" y="6451600"/>
            <a:ext cx="3568700" cy="406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9230C68-15B0-E145-9D3D-0C4FEE67C01A}"/>
              </a:ext>
            </a:extLst>
          </p:cNvPr>
          <p:cNvSpPr txBox="1"/>
          <p:nvPr/>
        </p:nvSpPr>
        <p:spPr>
          <a:xfrm>
            <a:off x="5950858" y="5473146"/>
            <a:ext cx="5137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tessy.feyder@education.lu</a:t>
            </a:r>
            <a:endParaRPr lang="de-DE" sz="3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15AB75C-7CE6-BA4F-8F87-BB87C8A5A73D}"/>
              </a:ext>
            </a:extLst>
          </p:cNvPr>
          <p:cNvSpPr/>
          <p:nvPr/>
        </p:nvSpPr>
        <p:spPr>
          <a:xfrm>
            <a:off x="285477" y="30312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D7FD6A-E6CA-2B0D-381E-52A4A9C480B2}"/>
              </a:ext>
            </a:extLst>
          </p:cNvPr>
          <p:cNvSpPr txBox="1"/>
          <p:nvPr/>
        </p:nvSpPr>
        <p:spPr>
          <a:xfrm>
            <a:off x="678425" y="3428999"/>
            <a:ext cx="3226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- Jo, ech hunn eng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:...</a:t>
            </a:r>
          </a:p>
          <a:p>
            <a:r>
              <a:rPr lang="de-DE" sz="2400"/>
              <a:t>- Nee, ech hu </a:t>
            </a:r>
            <a:r>
              <a:rPr lang="de-DE" sz="2400" b="1"/>
              <a:t>keng</a:t>
            </a:r>
            <a:r>
              <a:rPr lang="de-DE" sz="2400"/>
              <a:t>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9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D788D5A-FBBD-784D-8ECC-96D21C2D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341" y="2684863"/>
            <a:ext cx="2417063" cy="2613041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0BAF33-86E3-ED48-9A85-93B72247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97" y="2684863"/>
            <a:ext cx="2615907" cy="15521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21D423F-DD96-0341-9856-F6E02452B6EC}"/>
              </a:ext>
            </a:extLst>
          </p:cNvPr>
          <p:cNvSpPr txBox="1"/>
          <p:nvPr/>
        </p:nvSpPr>
        <p:spPr>
          <a:xfrm>
            <a:off x="8111887" y="361577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=&gt;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6BEE0AAA-9839-C34B-A4D9-37631236FD6C}"/>
              </a:ext>
            </a:extLst>
          </p:cNvPr>
          <p:cNvCxnSpPr/>
          <p:nvPr/>
        </p:nvCxnSpPr>
        <p:spPr>
          <a:xfrm>
            <a:off x="9007893" y="2684863"/>
            <a:ext cx="2761957" cy="201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5C3B282-0512-FC4E-BD58-86D12CF900BF}"/>
              </a:ext>
            </a:extLst>
          </p:cNvPr>
          <p:cNvCxnSpPr>
            <a:cxnSpLocks/>
          </p:cNvCxnSpPr>
          <p:nvPr/>
        </p:nvCxnSpPr>
        <p:spPr>
          <a:xfrm flipV="1">
            <a:off x="8779947" y="2381711"/>
            <a:ext cx="2819694" cy="1855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97C50CD8-C74A-4C42-A6AE-351CC5CDA784}"/>
              </a:ext>
            </a:extLst>
          </p:cNvPr>
          <p:cNvSpPr/>
          <p:nvPr/>
        </p:nvSpPr>
        <p:spPr>
          <a:xfrm>
            <a:off x="169748" y="153235"/>
            <a:ext cx="1178276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0C4568B-A477-1045-8C18-500165E526F9}"/>
              </a:ext>
            </a:extLst>
          </p:cNvPr>
          <p:cNvSpPr txBox="1"/>
          <p:nvPr/>
        </p:nvSpPr>
        <p:spPr>
          <a:xfrm>
            <a:off x="182237" y="821701"/>
            <a:ext cx="187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Datumer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ED045B-4E43-326D-0E95-91BF4605EC23}"/>
              </a:ext>
            </a:extLst>
          </p:cNvPr>
          <p:cNvSpPr txBox="1"/>
          <p:nvPr/>
        </p:nvSpPr>
        <p:spPr>
          <a:xfrm>
            <a:off x="182237" y="2024731"/>
            <a:ext cx="11614009" cy="4994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24.06-06.07: </a:t>
            </a:r>
            <a:r>
              <a:rPr lang="en-US" sz="3600" dirty="0">
                <a:solidFill>
                  <a:schemeClr val="accent1"/>
                </a:solidFill>
                <a:highlight>
                  <a:srgbClr val="FFFF00"/>
                </a:highlight>
              </a:rPr>
              <a:t>Test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: Schwätzen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07.07:            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Leschte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Cours </a:t>
            </a:r>
            <a:r>
              <a:rPr lang="en-US" sz="2600" dirty="0" err="1"/>
              <a:t>(Dernier jour / last day)</a:t>
            </a:r>
            <a:endParaRPr lang="en-US" sz="2600" dirty="0"/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E5CDB-2517-3FAC-D8F4-6A112CCC3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046"/>
            <a:ext cx="973690" cy="8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A783-9BAD-2190-07E2-2B34D6A6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21D3F0F-C24F-6E26-5530-70F8FA398A14}"/>
              </a:ext>
            </a:extLst>
          </p:cNvPr>
          <p:cNvSpPr txBox="1"/>
          <p:nvPr/>
        </p:nvSpPr>
        <p:spPr>
          <a:xfrm>
            <a:off x="1696195" y="2721114"/>
            <a:ext cx="93516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H" sz="4000" b="1" dirty="0"/>
              <a:t>Material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4D0BA2-A436-67BC-9C5E-81F8A53C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235" y="3429000"/>
            <a:ext cx="3171618" cy="29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F68C5F0-F6FA-FB4C-8B2E-0BE3226AEA8B}"/>
              </a:ext>
            </a:extLst>
          </p:cNvPr>
          <p:cNvSpPr/>
          <p:nvPr/>
        </p:nvSpPr>
        <p:spPr>
          <a:xfrm>
            <a:off x="3986110" y="1672837"/>
            <a:ext cx="50770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LU" sz="2800" b="1" dirty="0"/>
              <a:t>Schwätzt Dir </a:t>
            </a:r>
            <a:r>
              <a:rPr lang="de-LU" sz="2800" b="1" dirty="0" err="1"/>
              <a:t>Lëtzebuergesch</a:t>
            </a:r>
            <a:r>
              <a:rPr lang="de-LU" sz="2800" b="1" dirty="0"/>
              <a:t>? A1</a:t>
            </a:r>
          </a:p>
          <a:p>
            <a:endParaRPr lang="de-LU" sz="2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5059DB-6A43-3A4E-B1B1-0E287014A905}"/>
              </a:ext>
            </a:extLst>
          </p:cNvPr>
          <p:cNvSpPr txBox="1"/>
          <p:nvPr/>
        </p:nvSpPr>
        <p:spPr>
          <a:xfrm>
            <a:off x="167024" y="817938"/>
            <a:ext cx="254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>
                <a:solidFill>
                  <a:schemeClr val="accent6"/>
                </a:solidFill>
              </a:rPr>
              <a:t>Material (1)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F73D96-FCC1-1C46-B66C-27AE4AE3B7D7}"/>
              </a:ext>
            </a:extLst>
          </p:cNvPr>
          <p:cNvSpPr/>
          <p:nvPr/>
        </p:nvSpPr>
        <p:spPr>
          <a:xfrm>
            <a:off x="144973" y="190987"/>
            <a:ext cx="118776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D326F7-9D38-C94B-8672-CD2E2F66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5" y="1528043"/>
            <a:ext cx="3854085" cy="518374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DA56A5-E3B3-3740-B922-7026CA56C17E}"/>
              </a:ext>
            </a:extLst>
          </p:cNvPr>
          <p:cNvSpPr txBox="1">
            <a:spLocks/>
          </p:cNvSpPr>
          <p:nvPr/>
        </p:nvSpPr>
        <p:spPr>
          <a:xfrm>
            <a:off x="4154443" y="2771738"/>
            <a:ext cx="5963317" cy="32632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GB" sz="3200" dirty="0" err="1">
                <a:solidFill>
                  <a:srgbClr val="8A416F"/>
                </a:solidFill>
              </a:rPr>
              <a:t>Grammaire</a:t>
            </a:r>
            <a:r>
              <a:rPr lang="en-GB" sz="3200" dirty="0"/>
              <a:t> </a:t>
            </a:r>
            <a:r>
              <a:rPr lang="en-GB" sz="3200" dirty="0" err="1">
                <a:solidFill>
                  <a:srgbClr val="8A416F"/>
                </a:solidFill>
              </a:rPr>
              <a:t>Säit</a:t>
            </a:r>
            <a:r>
              <a:rPr lang="en-GB" sz="3200" dirty="0">
                <a:solidFill>
                  <a:srgbClr val="8A416F"/>
                </a:solidFill>
              </a:rPr>
              <a:t> </a:t>
            </a:r>
            <a:r>
              <a:rPr lang="en-GB" sz="3200" dirty="0"/>
              <a:t>100-108</a:t>
            </a:r>
            <a:r>
              <a:rPr lang="en-US" sz="3200" dirty="0"/>
              <a:t>​​</a:t>
            </a:r>
          </a:p>
          <a:p>
            <a:pPr fontAlgn="base">
              <a:lnSpc>
                <a:spcPct val="150000"/>
              </a:lnSpc>
            </a:pPr>
            <a:r>
              <a:rPr lang="en-GB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Verben</a:t>
            </a:r>
            <a:r>
              <a:rPr lang="en-GB" sz="3200" dirty="0"/>
              <a:t> </a:t>
            </a:r>
            <a:r>
              <a:rPr lang="en-GB" sz="3200" dirty="0">
                <a:solidFill>
                  <a:srgbClr val="8A416F"/>
                </a:solidFill>
              </a:rPr>
              <a:t>S</a:t>
            </a:r>
            <a:r>
              <a:rPr lang="en-GB" sz="3200" dirty="0"/>
              <a:t>. 110-111</a:t>
            </a:r>
            <a:r>
              <a:rPr lang="en-US" sz="3200" dirty="0"/>
              <a:t>​​</a:t>
            </a:r>
          </a:p>
          <a:p>
            <a:pPr fontAlgn="base">
              <a:lnSpc>
                <a:spcPct val="150000"/>
              </a:lnSpc>
            </a:pPr>
            <a:r>
              <a:rPr lang="en-GB" sz="3200" dirty="0" err="1">
                <a:solidFill>
                  <a:schemeClr val="accent1"/>
                </a:solidFill>
              </a:rPr>
              <a:t>Vocabulaire</a:t>
            </a:r>
            <a:r>
              <a:rPr lang="en-GB" sz="3200" dirty="0"/>
              <a:t> </a:t>
            </a:r>
            <a:r>
              <a:rPr lang="en-GB" sz="3200" dirty="0">
                <a:solidFill>
                  <a:srgbClr val="8A416F"/>
                </a:solidFill>
              </a:rPr>
              <a:t>S</a:t>
            </a:r>
            <a:r>
              <a:rPr lang="en-GB" sz="3200" dirty="0"/>
              <a:t>. 112-126</a:t>
            </a:r>
            <a:r>
              <a:rPr lang="en-US" sz="32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07751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1937</Words>
  <Application>Microsoft Macintosh PowerPoint</Application>
  <PresentationFormat>Breitbild</PresentationFormat>
  <Paragraphs>418</Paragraphs>
  <Slides>69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6" baseType="lpstr">
      <vt:lpstr>Apple Chancery</vt:lpstr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Reegelen  (Rules / règles)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  <vt:lpstr> </vt:lpstr>
      <vt:lpstr> </vt:lpstr>
      <vt:lpstr>Beispill  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 Lëtzebuerg, de... 2021</dc:title>
  <dc:creator>FEYDER Tessy</dc:creator>
  <cp:lastModifiedBy>FEYDER Tessy</cp:lastModifiedBy>
  <cp:revision>49</cp:revision>
  <dcterms:created xsi:type="dcterms:W3CDTF">2021-08-25T11:50:39Z</dcterms:created>
  <dcterms:modified xsi:type="dcterms:W3CDTF">2025-02-24T10:31:00Z</dcterms:modified>
</cp:coreProperties>
</file>